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75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37D-F091-4C67-92FC-C09DA4DBE204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92D2-D3A4-4CCD-9358-D24C58E9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37D-F091-4C67-92FC-C09DA4DBE204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92D2-D3A4-4CCD-9358-D24C58E9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3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37D-F091-4C67-92FC-C09DA4DBE204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92D2-D3A4-4CCD-9358-D24C58E9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9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37D-F091-4C67-92FC-C09DA4DBE204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92D2-D3A4-4CCD-9358-D24C58E9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3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37D-F091-4C67-92FC-C09DA4DBE204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92D2-D3A4-4CCD-9358-D24C58E9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7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37D-F091-4C67-92FC-C09DA4DBE204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92D2-D3A4-4CCD-9358-D24C58E9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4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37D-F091-4C67-92FC-C09DA4DBE204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92D2-D3A4-4CCD-9358-D24C58E9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3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37D-F091-4C67-92FC-C09DA4DBE204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92D2-D3A4-4CCD-9358-D24C58E9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37D-F091-4C67-92FC-C09DA4DBE204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92D2-D3A4-4CCD-9358-D24C58E9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0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37D-F091-4C67-92FC-C09DA4DBE204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92D2-D3A4-4CCD-9358-D24C58E9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4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37D-F091-4C67-92FC-C09DA4DBE204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92D2-D3A4-4CCD-9358-D24C58E9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8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E737D-F091-4C67-92FC-C09DA4DBE204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C92D2-D3A4-4CCD-9358-D24C58E9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4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4232" y="344551"/>
            <a:ext cx="98201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Map of the Digital Humanities     </a:t>
            </a:r>
            <a:r>
              <a:rPr lang="en-US" sz="1200" b="1" dirty="0" smtClean="0"/>
              <a:t>v. 2.1 (8 Sept. 2015)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7654" y="53036"/>
            <a:ext cx="978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Alan Liu, </a:t>
            </a:r>
            <a:r>
              <a:rPr lang="en-US" b="1" dirty="0" smtClean="0"/>
              <a:t>U. California, Santa Barbara                                                               Twitter: @</a:t>
            </a:r>
            <a:r>
              <a:rPr lang="en-US" b="1" dirty="0" err="1" smtClean="0"/>
              <a:t>alanyliu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380956" y="1671824"/>
            <a:ext cx="7096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map is not a definition. It is a way of moving around and showing others how to get from somewhere they know to somewhere unknown within a reasonable compass.</a:t>
            </a:r>
          </a:p>
          <a:p>
            <a:endParaRPr lang="en-US" dirty="0"/>
          </a:p>
          <a:p>
            <a:r>
              <a:rPr lang="en-US" dirty="0" smtClean="0"/>
              <a:t>There has been much internal debate in the digital humanities (DH) community (or communities) about the field’s definition or whether it should have one.</a:t>
            </a:r>
          </a:p>
          <a:p>
            <a:endParaRPr lang="en-US" dirty="0"/>
          </a:p>
          <a:p>
            <a:r>
              <a:rPr lang="en-US" dirty="0" smtClean="0"/>
              <a:t>For scholars outside the field and the general public (as spoken for by journalists and pundits), definitions are often wanted for quick grasp, accurate or not.</a:t>
            </a:r>
          </a:p>
          <a:p>
            <a:endParaRPr lang="en-US" dirty="0"/>
          </a:p>
          <a:p>
            <a:r>
              <a:rPr lang="en-US" dirty="0" smtClean="0"/>
              <a:t>For both DH insiders and outsiders , I offer this map. It’s good enough for the time being. (And if not, tell me and I will evolve it.) A map is not a definition. It is a way of moving around and showing how to get around. Maps change as the ground changes. This map will change.</a:t>
            </a:r>
            <a:endParaRPr lang="en-US" dirty="0"/>
          </a:p>
        </p:txBody>
      </p:sp>
      <p:pic>
        <p:nvPicPr>
          <p:cNvPr id="1026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728" y="520950"/>
            <a:ext cx="591363" cy="20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48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69" y="1752483"/>
            <a:ext cx="5464295" cy="41522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64232" y="344551"/>
            <a:ext cx="98201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Map of the Digital Humanities     </a:t>
            </a:r>
            <a:r>
              <a:rPr lang="en-US" sz="1200" b="1" dirty="0" smtClean="0"/>
              <a:t>v. 2.1 (8 Sept. 2015)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7654" y="53036"/>
            <a:ext cx="978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Alan Liu, </a:t>
            </a:r>
            <a:r>
              <a:rPr lang="en-US" b="1" dirty="0" smtClean="0"/>
              <a:t>U. California, Santa Barbara                                                               Twitter: @</a:t>
            </a:r>
            <a:r>
              <a:rPr lang="en-US" b="1" dirty="0" err="1" smtClean="0"/>
              <a:t>alanyliu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67946" y="1642948"/>
            <a:ext cx="5145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not the last word, or the last map.</a:t>
            </a:r>
          </a:p>
          <a:p>
            <a:endParaRPr lang="en-US" dirty="0"/>
          </a:p>
          <a:p>
            <a:r>
              <a:rPr lang="en-US" dirty="0" smtClean="0"/>
              <a:t>It will all change. </a:t>
            </a:r>
          </a:p>
          <a:p>
            <a:endParaRPr lang="en-US" dirty="0"/>
          </a:p>
          <a:p>
            <a:r>
              <a:rPr lang="en-US" dirty="0" smtClean="0"/>
              <a:t>--Alan </a:t>
            </a:r>
            <a:br>
              <a:rPr lang="en-US" dirty="0" smtClean="0"/>
            </a:br>
            <a:r>
              <a:rPr lang="en-US" smtClean="0"/>
              <a:t>  Goleta</a:t>
            </a:r>
            <a:r>
              <a:rPr lang="en-US" dirty="0" smtClean="0"/>
              <a:t>, California; 8 </a:t>
            </a:r>
            <a:r>
              <a:rPr lang="en-US" smtClean="0"/>
              <a:t>September 2015</a:t>
            </a:r>
            <a:endParaRPr lang="en-US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3128019" y="2473249"/>
            <a:ext cx="2860346" cy="24004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24069" y="2473250"/>
            <a:ext cx="2603949" cy="240041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389269" y="3247139"/>
            <a:ext cx="1034540" cy="745501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24068" y="4947086"/>
            <a:ext cx="5464295" cy="931262"/>
          </a:xfrm>
          <a:prstGeom prst="round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728" y="520950"/>
            <a:ext cx="591363" cy="20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05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69" y="1752483"/>
            <a:ext cx="5464295" cy="41522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64232" y="344551"/>
            <a:ext cx="98201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Map of the Digital Humanities     </a:t>
            </a:r>
            <a:r>
              <a:rPr lang="en-US" sz="1200" b="1" dirty="0" smtClean="0"/>
              <a:t>v. 2.1 (8 Sept. 2015)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7654" y="53036"/>
            <a:ext cx="978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Alan Liu, </a:t>
            </a:r>
            <a:r>
              <a:rPr lang="en-US" b="1" dirty="0" smtClean="0"/>
              <a:t>U. California, Santa Barbara                                                               Twitter: @</a:t>
            </a:r>
            <a:r>
              <a:rPr lang="en-US" b="1" dirty="0" err="1" smtClean="0"/>
              <a:t>alanyliu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67946" y="1642948"/>
            <a:ext cx="5145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Here’s a panoramic view of the overall terrain that could reasonably be called “digital humanities” in some context—institutional, research, or pedagogical. Let’s call this the genus concept of the digital humanities.</a:t>
            </a:r>
            <a:endParaRPr lang="en-US" dirty="0"/>
          </a:p>
        </p:txBody>
      </p:sp>
      <p:pic>
        <p:nvPicPr>
          <p:cNvPr id="22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728" y="520950"/>
            <a:ext cx="591363" cy="20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6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69" y="1752483"/>
            <a:ext cx="5464295" cy="41522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64232" y="344551"/>
            <a:ext cx="98201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Map of the Digital Humanities     </a:t>
            </a:r>
            <a:r>
              <a:rPr lang="en-US" sz="1200" b="1" dirty="0" smtClean="0"/>
              <a:t>v. 2.1 (8 Sept. 2015)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7654" y="53036"/>
            <a:ext cx="978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Alan Liu, </a:t>
            </a:r>
            <a:r>
              <a:rPr lang="en-US" b="1" dirty="0" smtClean="0"/>
              <a:t>U. California, Santa Barbara                                                               Twitter: @</a:t>
            </a:r>
            <a:r>
              <a:rPr lang="en-US" b="1" dirty="0" err="1" smtClean="0"/>
              <a:t>alanyliu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67946" y="1642948"/>
            <a:ext cx="5145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last ten years or so, the specific phrase “digital humanities” has come to stand for one quadrant of the map in particular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(blue rectangle)</a:t>
            </a:r>
            <a:r>
              <a:rPr lang="en-US" dirty="0" smtClean="0"/>
              <a:t>. This is the species concept of DH.</a:t>
            </a:r>
          </a:p>
          <a:p>
            <a:endParaRPr lang="en-US" dirty="0"/>
          </a:p>
          <a:p>
            <a:r>
              <a:rPr lang="en-US" dirty="0" smtClean="0"/>
              <a:t>DH in this sense evolved from an earlier genealogy of “humanities computing.”</a:t>
            </a:r>
          </a:p>
          <a:p>
            <a:endParaRPr lang="en-US" dirty="0"/>
          </a:p>
          <a:p>
            <a:r>
              <a:rPr lang="en-US" dirty="0" smtClean="0"/>
              <a:t>It affiliates with the older, core humanities disciplines of history, literature, classics, etc.</a:t>
            </a:r>
          </a:p>
          <a:p>
            <a:endParaRPr lang="en-US" dirty="0"/>
          </a:p>
          <a:p>
            <a:r>
              <a:rPr lang="en-US" dirty="0"/>
              <a:t>O</a:t>
            </a:r>
            <a:r>
              <a:rPr lang="en-US" dirty="0" smtClean="0"/>
              <a:t>ften, though not exclusively, it focuses on encoding and analyzing text.</a:t>
            </a:r>
          </a:p>
          <a:p>
            <a:endParaRPr lang="en-US" dirty="0"/>
          </a:p>
          <a:p>
            <a:r>
              <a:rPr lang="en-US" dirty="0" smtClean="0"/>
              <a:t>It is often considered a mode of reading—e.g., a theory and practice of “distant reading.”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28019" y="2473249"/>
            <a:ext cx="2860346" cy="24004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728" y="520950"/>
            <a:ext cx="591363" cy="20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73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69" y="1752483"/>
            <a:ext cx="5464295" cy="41522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64232" y="344551"/>
            <a:ext cx="98201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Map of the Digital Humanities     </a:t>
            </a:r>
            <a:r>
              <a:rPr lang="en-US" sz="1200" b="1" dirty="0" smtClean="0"/>
              <a:t>v. 2.1 (8 Sept. 2015)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7654" y="53036"/>
            <a:ext cx="978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Alan Liu, </a:t>
            </a:r>
            <a:r>
              <a:rPr lang="en-US" b="1" dirty="0" smtClean="0"/>
              <a:t>U. California, Santa Barbara                                                               Twitter: @</a:t>
            </a:r>
            <a:r>
              <a:rPr lang="en-US" b="1" dirty="0" err="1" smtClean="0"/>
              <a:t>alanyliu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67946" y="1642948"/>
            <a:ext cx="514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DH in the species sense now has its own history, bibliography, programs, journals, and critics.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006157" y="2597069"/>
            <a:ext cx="3501552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► </a:t>
            </a: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Susan Hockey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"The History of Humanities Computing" (2004)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► </a:t>
            </a: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John </a:t>
            </a:r>
            <a:r>
              <a:rPr kumimoji="0" lang="en-US" alt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Unsworth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"What’s 'Digital Humanities' and How Did It Get Here?" (2012)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► </a:t>
            </a: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Meredith </a:t>
            </a:r>
            <a:r>
              <a:rPr kumimoji="0" lang="en-US" alt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Hindley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"The Rise of the Machines--NEH and the Digital Humanities: The Early Years" (2013) </a:t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► </a:t>
            </a:r>
            <a:r>
              <a:rPr lang="en-US" sz="1000" b="1" dirty="0" smtClean="0"/>
              <a:t>Matthew </a:t>
            </a:r>
            <a:r>
              <a:rPr lang="en-US" sz="1000" b="1" dirty="0"/>
              <a:t>G. Kirschenbaum</a:t>
            </a:r>
            <a:r>
              <a:rPr lang="en-US" sz="1000" dirty="0"/>
              <a:t>, "What is Digital Humanities and What's It Doing in English Departments?" [PDF] (2010) </a:t>
            </a:r>
            <a:endParaRPr lang="en-US" sz="10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► </a:t>
            </a:r>
            <a:r>
              <a:rPr lang="en-US" altLang="en-US" sz="1000" b="1" dirty="0" smtClean="0">
                <a:latin typeface="Arial" panose="020B0604020202020204" pitchFamily="34" charset="0"/>
              </a:rPr>
              <a:t>Programs in Digital Humanities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► </a:t>
            </a:r>
            <a:r>
              <a:rPr lang="en-US" altLang="en-US" sz="1000" b="1" i="1" dirty="0" smtClean="0">
                <a:latin typeface="Arial" panose="020B0604020202020204" pitchFamily="34" charset="0"/>
              </a:rPr>
              <a:t>Digital Humanities Quarterly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► </a:t>
            </a:r>
            <a:r>
              <a:rPr lang="en-US" altLang="en-US" sz="1000" b="1" i="1" dirty="0" smtClean="0">
                <a:latin typeface="Arial" panose="020B0604020202020204" pitchFamily="34" charset="0"/>
              </a:rPr>
              <a:t>Debates in the Digital Humanities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► </a:t>
            </a:r>
            <a:r>
              <a:rPr lang="en-US" altLang="en-US" sz="1000" b="1" dirty="0" smtClean="0">
                <a:latin typeface="Arial" panose="020B0604020202020204" pitchFamily="34" charset="0"/>
              </a:rPr>
              <a:t>“Dark Side of the Digital Humanities”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► </a:t>
            </a: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Etc.</a:t>
            </a:r>
          </a:p>
        </p:txBody>
      </p:sp>
      <p:sp>
        <p:nvSpPr>
          <p:cNvPr id="9" name="Left Arrow Callout 8"/>
          <p:cNvSpPr/>
          <p:nvPr/>
        </p:nvSpPr>
        <p:spPr>
          <a:xfrm>
            <a:off x="5988364" y="2305592"/>
            <a:ext cx="4475748" cy="3599164"/>
          </a:xfrm>
          <a:prstGeom prst="leftArrowCallout">
            <a:avLst>
              <a:gd name="adj1" fmla="val 10462"/>
              <a:gd name="adj2" fmla="val 5912"/>
              <a:gd name="adj3" fmla="val 27169"/>
              <a:gd name="adj4" fmla="val 78465"/>
            </a:avLst>
          </a:prstGeom>
          <a:solidFill>
            <a:schemeClr val="accent1">
              <a:alpha val="22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128019" y="2473249"/>
            <a:ext cx="2860346" cy="24004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728" y="520950"/>
            <a:ext cx="591363" cy="20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55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69" y="1752483"/>
            <a:ext cx="5464295" cy="41522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64232" y="344551"/>
            <a:ext cx="98201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Map of the Digital Humanities     </a:t>
            </a:r>
            <a:r>
              <a:rPr lang="en-US" sz="1200" b="1" dirty="0" smtClean="0"/>
              <a:t>v. 2.1 (8 Sept. 2015)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7654" y="53036"/>
            <a:ext cx="978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Alan Liu, </a:t>
            </a:r>
            <a:r>
              <a:rPr lang="en-US" b="1" dirty="0" smtClean="0"/>
              <a:t>U. California, Santa Barbara                                                               Twitter: @</a:t>
            </a:r>
            <a:r>
              <a:rPr lang="en-US" b="1" dirty="0" err="1" smtClean="0"/>
              <a:t>alanyliu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67946" y="1642948"/>
            <a:ext cx="51459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neighboring species is often called “new media studies”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(green rectangle).</a:t>
            </a:r>
          </a:p>
          <a:p>
            <a:endParaRPr lang="en-US" dirty="0"/>
          </a:p>
          <a:p>
            <a:r>
              <a:rPr lang="en-US" dirty="0" smtClean="0"/>
              <a:t>Its genealogy stems from media </a:t>
            </a:r>
            <a:r>
              <a:rPr lang="en-US" dirty="0" smtClean="0"/>
              <a:t>studies, digital arts, and design, </a:t>
            </a:r>
            <a:r>
              <a:rPr lang="en-US" dirty="0" smtClean="0"/>
              <a:t>which are new (and newer) entrants in the </a:t>
            </a:r>
            <a:r>
              <a:rPr lang="en-US" dirty="0" smtClean="0"/>
              <a:t>humanities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Partly because of the avant-garde and tradition-breaking traditions of those fields, new media studies has often had a stronger emphasis on cultural critique.</a:t>
            </a:r>
          </a:p>
          <a:p>
            <a:endParaRPr lang="en-US" dirty="0"/>
          </a:p>
          <a:p>
            <a:r>
              <a:rPr lang="en-US" dirty="0" smtClean="0"/>
              <a:t>New media studies also has a stronger focus on contemporary media, including networked, social-networked, and visual media.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128019" y="2473249"/>
            <a:ext cx="2860346" cy="24004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24069" y="2473250"/>
            <a:ext cx="2603949" cy="240041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728" y="520950"/>
            <a:ext cx="591363" cy="20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31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69" y="1752483"/>
            <a:ext cx="5464295" cy="41522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64232" y="344551"/>
            <a:ext cx="98201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Map of the Digital Humanities     </a:t>
            </a:r>
            <a:r>
              <a:rPr lang="en-US" sz="1200" b="1" dirty="0" smtClean="0"/>
              <a:t>v. 2.1 (8 Sept. 2015)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7654" y="53036"/>
            <a:ext cx="978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Alan Liu, </a:t>
            </a:r>
            <a:r>
              <a:rPr lang="en-US" b="1" dirty="0" smtClean="0"/>
              <a:t>U. California, Santa Barbara                                                               Twitter: @</a:t>
            </a:r>
            <a:r>
              <a:rPr lang="en-US" b="1" dirty="0" err="1" smtClean="0"/>
              <a:t>alanyliu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67946" y="1642948"/>
            <a:ext cx="5145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Individual scholars </a:t>
            </a:r>
            <a:r>
              <a:rPr lang="en-US" dirty="0" smtClean="0"/>
              <a:t>can span </a:t>
            </a:r>
            <a:r>
              <a:rPr lang="en-US" dirty="0" smtClean="0"/>
              <a:t>across “digital humanities” and “new media studies,” and there is other overlap. (The “species” metaphor breaks at this point.)</a:t>
            </a:r>
          </a:p>
          <a:p>
            <a:endParaRPr lang="en-US" dirty="0"/>
          </a:p>
          <a:p>
            <a:r>
              <a:rPr lang="en-US" dirty="0" smtClean="0"/>
              <a:t>But at present there is little formalized communication between DH and new media studies in the way of programs, centers, or even </a:t>
            </a:r>
            <a:r>
              <a:rPr lang="en-US" dirty="0" smtClean="0"/>
              <a:t>conferences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Someone needs to make a major conference that puts DH and new media studies (including also “network critique”) people in the same room together.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128019" y="2473249"/>
            <a:ext cx="2860346" cy="24004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24069" y="2473250"/>
            <a:ext cx="2603949" cy="240041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728" y="520950"/>
            <a:ext cx="591363" cy="20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23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69" y="1752483"/>
            <a:ext cx="5464295" cy="41522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64232" y="344551"/>
            <a:ext cx="98201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Map of the Digital Humanities     </a:t>
            </a:r>
            <a:r>
              <a:rPr lang="en-US" sz="1200" b="1" dirty="0" smtClean="0"/>
              <a:t>v. 2.1 (8 Sept. 2015)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7654" y="53036"/>
            <a:ext cx="978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Alan Liu, </a:t>
            </a:r>
            <a:r>
              <a:rPr lang="en-US" b="1" dirty="0" smtClean="0"/>
              <a:t>U. California, Santa Barbara                                                               Twitter: @</a:t>
            </a:r>
            <a:r>
              <a:rPr lang="en-US" b="1" dirty="0" err="1" smtClean="0"/>
              <a:t>alanyliu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67946" y="1642948"/>
            <a:ext cx="5145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meantime, there are intriguing “missing link” fields on the map that are de facto land bridges between the continents of DH and new media </a:t>
            </a:r>
            <a:r>
              <a:rPr lang="en-US" dirty="0" smtClean="0"/>
              <a:t>studies.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One conspicuous example is history of the book </a:t>
            </a:r>
            <a:r>
              <a:rPr lang="en-US" dirty="0" smtClean="0">
                <a:solidFill>
                  <a:srgbClr val="7030A0"/>
                </a:solidFill>
              </a:rPr>
              <a:t>(purple rectangle).</a:t>
            </a:r>
            <a:r>
              <a:rPr lang="en-US" dirty="0" smtClean="0"/>
              <a:t> Book history after McLuhan is really a branch of media studies—as witnessed in such approaches </a:t>
            </a:r>
            <a:r>
              <a:rPr lang="en-US" dirty="0"/>
              <a:t>a</a:t>
            </a:r>
            <a:r>
              <a:rPr lang="en-US" dirty="0" smtClean="0"/>
              <a:t>s “material history of the book” or “ephemera” studies. It is a “media archaeology” that spans between DH and new media studies.</a:t>
            </a:r>
          </a:p>
          <a:p>
            <a:endParaRPr lang="en-US" dirty="0"/>
          </a:p>
          <a:p>
            <a:r>
              <a:rPr lang="en-US" dirty="0" smtClean="0"/>
              <a:t>“</a:t>
            </a:r>
            <a:r>
              <a:rPr lang="en-US" dirty="0" err="1" smtClean="0"/>
              <a:t>Deformance</a:t>
            </a:r>
            <a:r>
              <a:rPr lang="en-US" dirty="0" smtClean="0"/>
              <a:t>” theory in DH, or “glitch” theory as it is known in new media studies, crosses between too.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128019" y="2473249"/>
            <a:ext cx="2860346" cy="24004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24069" y="2473250"/>
            <a:ext cx="2603949" cy="240041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389269" y="3247139"/>
            <a:ext cx="1034540" cy="745501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728" y="520950"/>
            <a:ext cx="591363" cy="20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67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69" y="1752483"/>
            <a:ext cx="5464295" cy="41522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64232" y="344551"/>
            <a:ext cx="98201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Map of the Digital Humanities     </a:t>
            </a:r>
            <a:r>
              <a:rPr lang="en-US" sz="1200" b="1" dirty="0" smtClean="0"/>
              <a:t>v. 2.1 (8 Sept. 2015)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7654" y="53036"/>
            <a:ext cx="978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Alan Liu, </a:t>
            </a:r>
            <a:r>
              <a:rPr lang="en-US" b="1" dirty="0" smtClean="0"/>
              <a:t>U. California, Santa Barbara                                                               Twitter: @</a:t>
            </a:r>
            <a:r>
              <a:rPr lang="en-US" b="1" dirty="0" err="1" smtClean="0"/>
              <a:t>alanyliu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67946" y="1642948"/>
            <a:ext cx="5145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Finally, there is the broad delta of non-humanities disciplines that the digital humanities draw upon, collaborate with, or find “near humanities” allies among (yellow rectangle).</a:t>
            </a:r>
          </a:p>
          <a:p>
            <a:endParaRPr lang="en-US" dirty="0"/>
          </a:p>
          <a:p>
            <a:r>
              <a:rPr lang="en-US" dirty="0" smtClean="0"/>
              <a:t>These include not just the fields of computer science and information science but the digital vanguard in communication, sociology, political science, anthropology, archaeology, geography, and so on.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128019" y="2473249"/>
            <a:ext cx="2860346" cy="24004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24069" y="2473250"/>
            <a:ext cx="2603949" cy="240041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389269" y="3247139"/>
            <a:ext cx="1034540" cy="745501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24068" y="4947086"/>
            <a:ext cx="5464295" cy="931262"/>
          </a:xfrm>
          <a:prstGeom prst="round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728" y="520950"/>
            <a:ext cx="591363" cy="20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9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69" y="1752483"/>
            <a:ext cx="5464295" cy="41522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64232" y="344551"/>
            <a:ext cx="98201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Map of the Digital Humanities     </a:t>
            </a:r>
            <a:r>
              <a:rPr lang="en-US" sz="1200" b="1" dirty="0" smtClean="0"/>
              <a:t>v. 2.1 (8 Sept. 2015)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7654" y="53036"/>
            <a:ext cx="978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Alan Liu, </a:t>
            </a:r>
            <a:r>
              <a:rPr lang="en-US" b="1" dirty="0" smtClean="0"/>
              <a:t>U. California, Santa Barbara                                                               Twitter: @</a:t>
            </a:r>
            <a:r>
              <a:rPr lang="en-US" b="1" dirty="0" err="1" smtClean="0"/>
              <a:t>alanyliu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67946" y="1642948"/>
            <a:ext cx="5145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change metaphors: </a:t>
            </a:r>
            <a:r>
              <a:rPr lang="en-US" dirty="0" smtClean="0"/>
              <a:t>“It </a:t>
            </a:r>
            <a:r>
              <a:rPr lang="en-US" dirty="0" smtClean="0"/>
              <a:t>takes a </a:t>
            </a:r>
            <a:r>
              <a:rPr lang="en-US" dirty="0" smtClean="0"/>
              <a:t>village” </a:t>
            </a:r>
            <a:r>
              <a:rPr lang="en-US" dirty="0" smtClean="0"/>
              <a:t>(the narrower sense of digital humanities)...</a:t>
            </a:r>
          </a:p>
          <a:p>
            <a:endParaRPr lang="en-US" dirty="0"/>
          </a:p>
          <a:p>
            <a:r>
              <a:rPr lang="en-US" dirty="0" smtClean="0"/>
              <a:t>But it also takes a city and a world (the big map of the digital </a:t>
            </a:r>
            <a:r>
              <a:rPr lang="en-US" dirty="0" smtClean="0"/>
              <a:t>humanities).</a:t>
            </a:r>
            <a:endParaRPr lang="en-US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3128019" y="2473249"/>
            <a:ext cx="2860346" cy="24004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24069" y="2473250"/>
            <a:ext cx="2603949" cy="240041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389269" y="3247139"/>
            <a:ext cx="1034540" cy="745501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24068" y="4947086"/>
            <a:ext cx="5464295" cy="931262"/>
          </a:xfrm>
          <a:prstGeom prst="round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728" y="520950"/>
            <a:ext cx="591363" cy="20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7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997</Words>
  <Application>Microsoft Office PowerPoint</Application>
  <PresentationFormat>Widescreen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Liu</dc:creator>
  <cp:lastModifiedBy>Alan Liu</cp:lastModifiedBy>
  <cp:revision>89</cp:revision>
  <dcterms:created xsi:type="dcterms:W3CDTF">2015-09-09T04:18:12Z</dcterms:created>
  <dcterms:modified xsi:type="dcterms:W3CDTF">2015-09-09T06:50:49Z</dcterms:modified>
</cp:coreProperties>
</file>