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68" r:id="rId6"/>
    <p:sldId id="272" r:id="rId7"/>
    <p:sldId id="263" r:id="rId8"/>
    <p:sldId id="261" r:id="rId9"/>
    <p:sldId id="262" r:id="rId10"/>
    <p:sldId id="264" r:id="rId11"/>
    <p:sldId id="265" r:id="rId12"/>
    <p:sldId id="270" r:id="rId13"/>
    <p:sldId id="266" r:id="rId14"/>
    <p:sldId id="267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90" y="-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CA517-3A11-445F-BFF1-BFDC77D1BB89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318F2-C4A8-416A-AC39-05CD54DAF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02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318F2-C4A8-416A-AC39-05CD54DAF0D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48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3F33-3FA1-4EC9-9C21-476AF5499EAE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E37C-2F3E-408F-983B-22F00FCCC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373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3F33-3FA1-4EC9-9C21-476AF5499EAE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E37C-2F3E-408F-983B-22F00FCCC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14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3F33-3FA1-4EC9-9C21-476AF5499EAE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E37C-2F3E-408F-983B-22F00FCCC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4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3F33-3FA1-4EC9-9C21-476AF5499EAE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E37C-2F3E-408F-983B-22F00FCCC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378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3F33-3FA1-4EC9-9C21-476AF5499EAE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E37C-2F3E-408F-983B-22F00FCCC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951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3F33-3FA1-4EC9-9C21-476AF5499EAE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E37C-2F3E-408F-983B-22F00FCCC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14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3F33-3FA1-4EC9-9C21-476AF5499EAE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E37C-2F3E-408F-983B-22F00FCCC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206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3F33-3FA1-4EC9-9C21-476AF5499EAE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E37C-2F3E-408F-983B-22F00FCCC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15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3F33-3FA1-4EC9-9C21-476AF5499EAE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E37C-2F3E-408F-983B-22F00FCCC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07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3F33-3FA1-4EC9-9C21-476AF5499EAE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E37C-2F3E-408F-983B-22F00FCCC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602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3F33-3FA1-4EC9-9C21-476AF5499EAE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E37C-2F3E-408F-983B-22F00FCCC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403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9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F3F33-3FA1-4EC9-9C21-476AF5499EAE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4E37C-2F3E-408F-983B-22F00FCCC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3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ocities.com/Vienna/Strasse/1955/mendelssohn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ntheon.org/articles/h/hippolyta.html" TargetMode="External"/><Relationship Id="rId2" Type="http://schemas.openxmlformats.org/officeDocument/2006/relationships/hyperlink" Target="http://www.pantheon.org/articles/t/theseu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antheon.org/articles/a/amazons.html" TargetMode="External"/><Relationship Id="rId4" Type="http://schemas.openxmlformats.org/officeDocument/2006/relationships/hyperlink" Target="http://www.e-classics.com/theseus.ht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ocities.com/Vienna/Strasse/1955/mendelssohn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33600"/>
            <a:ext cx="7772400" cy="2079625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A Midsummer Night’s Dream:</a:t>
            </a:r>
            <a:br>
              <a:rPr lang="en-US" b="1" i="1" dirty="0" smtClean="0"/>
            </a:br>
            <a:r>
              <a:rPr lang="en-US" sz="4000" b="1" dirty="0" smtClean="0"/>
              <a:t>Love and Authority, </a:t>
            </a:r>
            <a:br>
              <a:rPr lang="en-US" sz="4000" b="1" dirty="0" smtClean="0"/>
            </a:br>
            <a:r>
              <a:rPr lang="en-US" sz="4000" b="1" dirty="0" smtClean="0"/>
              <a:t>Reason and Imagination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6558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The Element of Irrationality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There is an irrationality to both the lovers and authority: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it is as irrational for </a:t>
            </a:r>
            <a:r>
              <a:rPr lang="en-US" dirty="0" err="1" smtClean="0"/>
              <a:t>Egeus</a:t>
            </a:r>
            <a:r>
              <a:rPr lang="en-US" dirty="0" smtClean="0"/>
              <a:t> and Theseus to prefer Demetrius as it is for Hermia to prefer Lysander.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800" dirty="0" smtClean="0"/>
              <a:t>Demetrius and Lysander are identical in qualities.</a:t>
            </a:r>
          </a:p>
          <a:p>
            <a:pPr marL="914400" lvl="2" indent="0">
              <a:buNone/>
            </a:pPr>
            <a:endParaRPr lang="en-US" sz="2800" dirty="0"/>
          </a:p>
          <a:p>
            <a:pPr marL="914400" lvl="2" indent="0">
              <a:buNone/>
            </a:pPr>
            <a:endParaRPr lang="en-US" sz="2800" dirty="0" smtClean="0"/>
          </a:p>
          <a:p>
            <a:pPr marL="457200" lvl="1" indent="0">
              <a:buNone/>
            </a:pPr>
            <a:r>
              <a:rPr lang="en-US" dirty="0" smtClean="0"/>
              <a:t>Theseus's reason needs to acknowledge the </a:t>
            </a:r>
            <a:r>
              <a:rPr lang="en-US" b="1" dirty="0" smtClean="0"/>
              <a:t>irrationality</a:t>
            </a:r>
            <a:r>
              <a:rPr lang="en-US" dirty="0" smtClean="0"/>
              <a:t> as well as the </a:t>
            </a:r>
            <a:r>
              <a:rPr lang="en-US" b="1" u="sng" dirty="0" smtClean="0"/>
              <a:t>supra</a:t>
            </a:r>
            <a:r>
              <a:rPr lang="en-US" b="1" dirty="0" smtClean="0"/>
              <a:t>-rationality</a:t>
            </a:r>
            <a:r>
              <a:rPr lang="en-US" dirty="0" smtClean="0"/>
              <a:t> of love. </a:t>
            </a:r>
          </a:p>
        </p:txBody>
      </p:sp>
      <p:sp>
        <p:nvSpPr>
          <p:cNvPr id="4" name="Up Arrow 3"/>
          <p:cNvSpPr/>
          <p:nvPr/>
        </p:nvSpPr>
        <p:spPr>
          <a:xfrm>
            <a:off x="4038600" y="4114800"/>
            <a:ext cx="484632" cy="978408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64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The Mechanicals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229600" cy="3276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Bottom can only conceive of two kinds of parts - the lover or the tyrant </a:t>
            </a:r>
            <a:r>
              <a:rPr lang="en-US" b="1" dirty="0" smtClean="0"/>
              <a:t>(1.2.22; p. 13)</a:t>
            </a:r>
            <a:endParaRPr lang="en-US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voices the absolute oppositions of Theseus and </a:t>
            </a:r>
            <a:r>
              <a:rPr lang="en-US" dirty="0" err="1" smtClean="0"/>
              <a:t>Egeus</a:t>
            </a:r>
            <a:r>
              <a:rPr lang="en-US" dirty="0" smtClean="0"/>
              <a:t>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the play, </a:t>
            </a:r>
            <a:r>
              <a:rPr lang="en-US" i="1" dirty="0" err="1" smtClean="0"/>
              <a:t>Pyramus</a:t>
            </a:r>
            <a:r>
              <a:rPr lang="en-US" i="1" dirty="0" smtClean="0"/>
              <a:t> and Thisbe</a:t>
            </a:r>
            <a:r>
              <a:rPr lang="en-US" dirty="0" smtClean="0"/>
              <a:t>, reenacts the problem of authority and passion on a comic level.</a:t>
            </a:r>
          </a:p>
        </p:txBody>
      </p:sp>
    </p:spTree>
    <p:extLst>
      <p:ext uri="{BB962C8B-B14F-4D97-AF65-F5344CB8AC3E}">
        <p14:creationId xmlns:p14="http://schemas.microsoft.com/office/powerpoint/2010/main" val="185960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What role(s) does Bottom get to play in the woods?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2438400"/>
            <a:ext cx="3886200" cy="3200400"/>
          </a:xfrm>
        </p:spPr>
        <p:txBody>
          <a:bodyPr/>
          <a:lstStyle/>
          <a:p>
            <a:pPr marL="514350" indent="-514350">
              <a:buAutoNum type="alphaUcParenR"/>
            </a:pPr>
            <a:r>
              <a:rPr lang="en-US" dirty="0" smtClean="0"/>
              <a:t>Lover</a:t>
            </a:r>
          </a:p>
          <a:p>
            <a:pPr marL="514350" indent="-514350">
              <a:buAutoNum type="alphaUcParenR"/>
            </a:pPr>
            <a:r>
              <a:rPr lang="en-US" dirty="0" smtClean="0"/>
              <a:t>Tyrant</a:t>
            </a:r>
          </a:p>
          <a:p>
            <a:pPr marL="514350" indent="-514350">
              <a:buAutoNum type="alphaUcParenR"/>
            </a:pPr>
            <a:r>
              <a:rPr lang="en-US" dirty="0" smtClean="0"/>
              <a:t>Ass</a:t>
            </a:r>
          </a:p>
          <a:p>
            <a:pPr marL="514350" indent="-514350">
              <a:buAutoNum type="alphaUcParenR"/>
            </a:pPr>
            <a:r>
              <a:rPr lang="en-US" dirty="0" smtClean="0"/>
              <a:t>A and C</a:t>
            </a:r>
          </a:p>
          <a:p>
            <a:pPr marL="514350" indent="-514350">
              <a:buAutoNum type="alphaUcParenR"/>
            </a:pPr>
            <a:r>
              <a:rPr lang="en-US" dirty="0" smtClean="0"/>
              <a:t>All of the 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44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432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The Woods and Native Misrule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4692" y="1828800"/>
            <a:ext cx="7086600" cy="28194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The wood is a world of magic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800" b="1" dirty="0" smtClean="0"/>
              <a:t>clip from Reinhardt film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en-US" sz="2800" b="1" dirty="0" smtClean="0"/>
              <a:t>25:21 – 34:50 </a:t>
            </a:r>
            <a:endParaRPr lang="en-US" sz="2800" dirty="0" smtClean="0"/>
          </a:p>
          <a:p>
            <a:pPr marL="457200" lvl="1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gives access to a </a:t>
            </a:r>
            <a:r>
              <a:rPr lang="en-US" u="sng" dirty="0" smtClean="0"/>
              <a:t>supra-sensible</a:t>
            </a:r>
            <a:r>
              <a:rPr lang="en-US" dirty="0" smtClean="0"/>
              <a:t> reality.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also a world of moonlight and imagination.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Down Arrow 6"/>
          <p:cNvSpPr/>
          <p:nvPr/>
        </p:nvSpPr>
        <p:spPr>
          <a:xfrm>
            <a:off x="4023360" y="4648200"/>
            <a:ext cx="484632" cy="978408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8048" y="5821763"/>
            <a:ext cx="47185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</a:t>
            </a:r>
            <a:r>
              <a:rPr lang="en-US" sz="2800" dirty="0" smtClean="0"/>
              <a:t>lso a world of </a:t>
            </a:r>
            <a:r>
              <a:rPr lang="en-US" sz="2800" b="1" dirty="0" smtClean="0"/>
              <a:t>festive misrule.</a:t>
            </a:r>
          </a:p>
        </p:txBody>
      </p:sp>
    </p:spTree>
    <p:extLst>
      <p:ext uri="{BB962C8B-B14F-4D97-AF65-F5344CB8AC3E}">
        <p14:creationId xmlns:p14="http://schemas.microsoft.com/office/powerpoint/2010/main" val="188613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79525" y="27193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The dialectic of love and authority continues into the world of the wood.</a:t>
            </a:r>
          </a:p>
          <a:p>
            <a:pPr marL="0" indent="0" algn="ctr">
              <a:buNone/>
            </a:pPr>
            <a:endParaRPr lang="en-US" b="1" dirty="0" smtClean="0"/>
          </a:p>
          <a:p>
            <a:pPr algn="ctr">
              <a:buFont typeface="Arial"/>
              <a:buChar char="•"/>
            </a:pPr>
            <a:r>
              <a:rPr lang="en-US" sz="3000" dirty="0" smtClean="0"/>
              <a:t>It is ruled over by quarreling lovers, </a:t>
            </a:r>
            <a:r>
              <a:rPr lang="en-US" sz="3000" dirty="0" err="1" smtClean="0"/>
              <a:t>Titania</a:t>
            </a:r>
            <a:r>
              <a:rPr lang="en-US" sz="3000" dirty="0" smtClean="0"/>
              <a:t> and Oberon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sz="2800" b="1" dirty="0" smtClean="0"/>
              <a:t>Reinhardt clip, 34:50 – 36:55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 smtClean="0"/>
          </a:p>
          <a:p>
            <a:pPr algn="ctr">
              <a:buFont typeface="Wingdings" panose="05000000000000000000" pitchFamily="2" charset="2"/>
              <a:buChar char="v"/>
            </a:pPr>
            <a:r>
              <a:rPr lang="en-US" dirty="0" err="1" smtClean="0"/>
              <a:t>Titania</a:t>
            </a:r>
            <a:r>
              <a:rPr lang="en-US" dirty="0" smtClean="0"/>
              <a:t> opposes Oberon's authority.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BUT</a:t>
            </a:r>
            <a:r>
              <a:rPr lang="en-US" dirty="0" smtClean="0"/>
              <a:t> </a:t>
            </a:r>
            <a:r>
              <a:rPr lang="en-US" b="1" dirty="0" smtClean="0"/>
              <a:t>both</a:t>
            </a:r>
            <a:r>
              <a:rPr lang="en-US" dirty="0" smtClean="0"/>
              <a:t> of these lovers act like tyrannical parents </a:t>
            </a:r>
            <a:r>
              <a:rPr lang="en-US" b="1" dirty="0" smtClean="0"/>
              <a:t>(see 2.1.81-117; pp. 20-21).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b="1" u="sng" dirty="0" smtClean="0"/>
              <a:t>They are tyrannical not because they </a:t>
            </a:r>
            <a:r>
              <a:rPr lang="en-US" b="1" u="sng" dirty="0" smtClean="0">
                <a:solidFill>
                  <a:srgbClr val="CC3300"/>
                </a:solidFill>
              </a:rPr>
              <a:t>suppress </a:t>
            </a:r>
            <a:r>
              <a:rPr lang="en-US" b="1" u="sng" dirty="0" smtClean="0"/>
              <a:t>but because </a:t>
            </a:r>
            <a:r>
              <a:rPr lang="en-US" b="1" u="sng" dirty="0" smtClean="0">
                <a:solidFill>
                  <a:srgbClr val="CC3300"/>
                </a:solidFill>
              </a:rPr>
              <a:t>they give over to the irrational:</a:t>
            </a:r>
          </a:p>
          <a:p>
            <a:pPr marL="3086100" lvl="7" indent="0">
              <a:buNone/>
            </a:pPr>
            <a:r>
              <a:rPr lang="en-US" sz="3800" b="1" u="sng" dirty="0" smtClean="0">
                <a:solidFill>
                  <a:srgbClr val="FFC000"/>
                </a:solidFill>
              </a:rPr>
              <a:t>JEALOUSY</a:t>
            </a:r>
            <a:endParaRPr lang="en-US" sz="3800" b="1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0991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0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0803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The Changeling Boy: 2.1.118-145 (pp. 21-22)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5257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5800" b="1" u="sng" dirty="0" smtClean="0"/>
              <a:t>What is the significance of the Changeling Boy?</a:t>
            </a:r>
            <a:endParaRPr lang="en-US" sz="5800" b="1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sz="4500" dirty="0" smtClean="0">
                <a:sym typeface="Wingdings" panose="05000000000000000000" pitchFamily="2" charset="2"/>
              </a:rPr>
              <a:t>Michael Hoffman film version:</a:t>
            </a:r>
          </a:p>
          <a:p>
            <a:pPr marL="0" indent="0">
              <a:buNone/>
            </a:pPr>
            <a:endParaRPr lang="en-US" dirty="0"/>
          </a:p>
          <a:p>
            <a:pPr lvl="4">
              <a:buFont typeface="Wingdings" panose="05000000000000000000" pitchFamily="2" charset="2"/>
              <a:buChar char="Ø"/>
            </a:pPr>
            <a:r>
              <a:rPr lang="en-US" sz="4400" b="1" dirty="0" smtClean="0">
                <a:sym typeface="Wingdings" panose="05000000000000000000" pitchFamily="2" charset="2"/>
              </a:rPr>
              <a:t>1:15 – 3:42  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en-US" sz="4400" b="1" dirty="0" smtClean="0">
                <a:sym typeface="Wingdings" panose="05000000000000000000" pitchFamily="2" charset="2"/>
              </a:rPr>
              <a:t>38:37 – 39:39 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en-US" sz="4400" b="1" dirty="0" smtClean="0">
                <a:sym typeface="Wingdings" panose="05000000000000000000" pitchFamily="2" charset="2"/>
              </a:rPr>
              <a:t>44:58 – 47:12 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en-US" sz="4400" b="1" dirty="0" smtClean="0">
                <a:sym typeface="Wingdings" panose="05000000000000000000" pitchFamily="2" charset="2"/>
              </a:rPr>
              <a:t>59:10 – 1:00:25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5100" b="1" u="sng" dirty="0" smtClean="0">
                <a:sym typeface="Wingdings" panose="05000000000000000000" pitchFamily="2" charset="2"/>
              </a:rPr>
              <a:t>Does this vision of the intersection of Faery and Mortal change your attitude about the significance of the Changeling Boy?</a:t>
            </a:r>
            <a:endParaRPr lang="en-US" sz="5100" b="1" u="sng" dirty="0"/>
          </a:p>
          <a:p>
            <a:pPr marL="0" indent="0">
              <a:buNone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98439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2819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Wedding March </a:t>
            </a:r>
            <a:r>
              <a:rPr lang="en-US" dirty="0" smtClean="0"/>
              <a:t>by Felix Mendelssohn, written as Overture for German production of Shakespeare's </a:t>
            </a:r>
            <a:r>
              <a:rPr lang="en-US" i="1" dirty="0" smtClean="0"/>
              <a:t>A Midsummer Night's Dream</a:t>
            </a:r>
            <a:r>
              <a:rPr lang="en-US" dirty="0" smtClean="0"/>
              <a:t> (1827)</a:t>
            </a:r>
          </a:p>
          <a:p>
            <a:r>
              <a:rPr lang="en-US" sz="2800" b="1" dirty="0" smtClean="0"/>
              <a:t>clip from Max Reinhardt production (1935), </a:t>
            </a:r>
          </a:p>
          <a:p>
            <a:pPr marL="0" indent="0">
              <a:buNone/>
            </a:pPr>
            <a:r>
              <a:rPr lang="en-US" sz="2800" dirty="0" smtClean="0"/>
              <a:t>	re-orchestrated by Erich Wolfgang Korngold. </a:t>
            </a:r>
            <a:endParaRPr lang="en-US" sz="2800" b="1" dirty="0" smtClean="0"/>
          </a:p>
          <a:p>
            <a:pPr lvl="3"/>
            <a:r>
              <a:rPr lang="en-US" sz="3000" b="1" dirty="0" smtClean="0"/>
              <a:t>0:00 – 8:30 mins. (Overture)</a:t>
            </a: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7620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Taaa</a:t>
            </a:r>
            <a:r>
              <a:rPr lang="en-US" sz="3200" dirty="0" smtClean="0"/>
              <a:t>, </a:t>
            </a:r>
            <a:r>
              <a:rPr lang="en-US" sz="3200" dirty="0" err="1" smtClean="0"/>
              <a:t>taa</a:t>
            </a:r>
            <a:r>
              <a:rPr lang="en-US" sz="3200" dirty="0" smtClean="0"/>
              <a:t>, ta-ta-ta-ta, </a:t>
            </a:r>
            <a:r>
              <a:rPr lang="en-US" sz="3200" dirty="0" err="1" smtClean="0"/>
              <a:t>taa</a:t>
            </a:r>
            <a:r>
              <a:rPr lang="en-US" sz="3200" dirty="0" smtClean="0"/>
              <a:t> . . . 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2100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Some Production History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written c. 1595/96; presumed for a wedding</a:t>
            </a:r>
          </a:p>
          <a:p>
            <a:r>
              <a:rPr lang="en-US" dirty="0" smtClean="0"/>
              <a:t>not staged from 1650 until 1840 except as opera.</a:t>
            </a:r>
          </a:p>
          <a:p>
            <a:r>
              <a:rPr lang="en-US" dirty="0" smtClean="0"/>
              <a:t>early 19th c. considered it a "closet drama."</a:t>
            </a:r>
          </a:p>
          <a:p>
            <a:r>
              <a:rPr lang="en-US" dirty="0" smtClean="0"/>
              <a:t>later 19th c. and early 20th c. produced extravaganzas in a sentimental vein.</a:t>
            </a:r>
          </a:p>
          <a:p>
            <a:r>
              <a:rPr lang="en-US" dirty="0" smtClean="0"/>
              <a:t>20th c. productions of 60s and 70s tend to have a darker vision of the fairies and the play.</a:t>
            </a:r>
          </a:p>
          <a:p>
            <a:pPr lvl="3"/>
            <a:r>
              <a:rPr lang="en-US" sz="2800" dirty="0" smtClean="0">
                <a:hlinkClick r:id="rId2"/>
              </a:rPr>
              <a:t>Theseus, Great Hero and Lover</a:t>
            </a:r>
            <a:endParaRPr lang="en-US" sz="2800" dirty="0" smtClean="0"/>
          </a:p>
          <a:p>
            <a:pPr lvl="3"/>
            <a:r>
              <a:rPr lang="en-US" sz="2800" dirty="0" smtClean="0">
                <a:hlinkClick r:id="rId3"/>
              </a:rPr>
              <a:t>Hippolyta</a:t>
            </a:r>
            <a:r>
              <a:rPr lang="en-US" sz="2800" dirty="0" smtClean="0">
                <a:hlinkClick r:id="rId4"/>
              </a:rPr>
              <a:t> </a:t>
            </a:r>
          </a:p>
          <a:p>
            <a:pPr lvl="3"/>
            <a:r>
              <a:rPr lang="en-US" sz="2800" dirty="0" smtClean="0">
                <a:hlinkClick r:id="rId5"/>
              </a:rPr>
              <a:t>On Amazons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4045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Coming of Comic Age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819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i="1" dirty="0" smtClean="0"/>
              <a:t>A Midsummer Night's Dream</a:t>
            </a:r>
            <a:r>
              <a:rPr lang="en-US" dirty="0" smtClean="0"/>
              <a:t> (1995-96), Shakespeare comes of age: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full realization of the combined possibilities of Old and New Comedy and Native Festival Tradition.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most skillful plot structure.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8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How many plot structures are there in</a:t>
            </a:r>
            <a:br>
              <a:rPr lang="en-US" sz="3600" b="1" dirty="0" smtClean="0"/>
            </a:br>
            <a:r>
              <a:rPr lang="en-US" sz="3600" b="1" i="1" dirty="0" smtClean="0"/>
              <a:t>The Taming of the Shrew</a:t>
            </a:r>
            <a:r>
              <a:rPr lang="en-US" sz="3600" b="1" dirty="0" smtClean="0"/>
              <a:t>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2590800"/>
            <a:ext cx="2057400" cy="3276600"/>
          </a:xfrm>
        </p:spPr>
        <p:txBody>
          <a:bodyPr/>
          <a:lstStyle/>
          <a:p>
            <a:pPr marL="514350" indent="-514350">
              <a:buAutoNum type="alphaUcParenR"/>
            </a:pPr>
            <a:r>
              <a:rPr lang="en-US" dirty="0" smtClean="0"/>
              <a:t>1</a:t>
            </a:r>
          </a:p>
          <a:p>
            <a:pPr marL="514350" indent="-514350">
              <a:buAutoNum type="alphaUcParenR"/>
            </a:pPr>
            <a:r>
              <a:rPr lang="en-US" dirty="0" smtClean="0"/>
              <a:t>2</a:t>
            </a:r>
          </a:p>
          <a:p>
            <a:pPr marL="514350" indent="-514350">
              <a:buAutoNum type="alphaUcParenR"/>
            </a:pPr>
            <a:r>
              <a:rPr lang="en-US" dirty="0" smtClean="0"/>
              <a:t>3</a:t>
            </a:r>
          </a:p>
          <a:p>
            <a:pPr marL="514350" indent="-514350">
              <a:buAutoNum type="alphaUcParenR"/>
            </a:pPr>
            <a:r>
              <a:rPr lang="en-US" dirty="0" smtClean="0"/>
              <a:t>4</a:t>
            </a:r>
          </a:p>
          <a:p>
            <a:pPr marL="514350" indent="-514350">
              <a:buAutoNum type="alphaUcParenR"/>
            </a:pPr>
            <a:r>
              <a:rPr lang="en-US" dirty="0"/>
              <a:t>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560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How many plot structures are there in</a:t>
            </a:r>
            <a:br>
              <a:rPr lang="en-US" sz="3600" b="1" dirty="0" smtClean="0"/>
            </a:br>
            <a:r>
              <a:rPr lang="en-US" sz="3600" b="1" i="1" dirty="0" smtClean="0"/>
              <a:t>A Midsummer Night’s Dream</a:t>
            </a:r>
            <a:r>
              <a:rPr lang="en-US" sz="3600" b="1" dirty="0" smtClean="0"/>
              <a:t>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2590800"/>
            <a:ext cx="2057400" cy="3276600"/>
          </a:xfrm>
        </p:spPr>
        <p:txBody>
          <a:bodyPr/>
          <a:lstStyle/>
          <a:p>
            <a:pPr marL="514350" indent="-514350">
              <a:buAutoNum type="alphaUcParenR"/>
            </a:pPr>
            <a:r>
              <a:rPr lang="en-US" dirty="0" smtClean="0"/>
              <a:t>1</a:t>
            </a:r>
          </a:p>
          <a:p>
            <a:pPr marL="514350" indent="-514350">
              <a:buAutoNum type="alphaUcParenR"/>
            </a:pPr>
            <a:r>
              <a:rPr lang="en-US" dirty="0" smtClean="0"/>
              <a:t>2</a:t>
            </a:r>
          </a:p>
          <a:p>
            <a:pPr marL="514350" indent="-514350">
              <a:buAutoNum type="alphaUcParenR"/>
            </a:pPr>
            <a:r>
              <a:rPr lang="en-US" dirty="0" smtClean="0"/>
              <a:t>3</a:t>
            </a:r>
          </a:p>
          <a:p>
            <a:pPr marL="514350" indent="-514350">
              <a:buAutoNum type="alphaUcParenR"/>
            </a:pPr>
            <a:r>
              <a:rPr lang="en-US" dirty="0" smtClean="0"/>
              <a:t>4</a:t>
            </a:r>
          </a:p>
          <a:p>
            <a:pPr marL="514350" indent="-514350">
              <a:buAutoNum type="alphaUcParenR"/>
            </a:pPr>
            <a:r>
              <a:rPr lang="en-US" dirty="0"/>
              <a:t>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849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1" i="1" dirty="0" smtClean="0"/>
              <a:t>A Midsummer Night’s Dream</a:t>
            </a:r>
            <a:br>
              <a:rPr lang="en-US" sz="3600" b="1" i="1" dirty="0" smtClean="0"/>
            </a:br>
            <a:r>
              <a:rPr lang="en-US" sz="3600" b="1" dirty="0" smtClean="0"/>
              <a:t>Plot as Fugue-like Music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229600" cy="3810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Wedding March</a:t>
            </a:r>
            <a:r>
              <a:rPr lang="en-US" dirty="0" smtClean="0"/>
              <a:t> by Felix Mendelssohn, written as Overture for German production of Shakespeare's </a:t>
            </a:r>
            <a:r>
              <a:rPr lang="en-US" i="1" dirty="0" smtClean="0"/>
              <a:t>A Midsummer Night's Dream</a:t>
            </a:r>
            <a:r>
              <a:rPr lang="en-US" dirty="0" smtClean="0"/>
              <a:t> (1827)</a:t>
            </a:r>
          </a:p>
          <a:p>
            <a:r>
              <a:rPr lang="en-US" sz="3000" dirty="0" smtClean="0"/>
              <a:t>The fugue-like conflict between love and authority is set forth in this first scene: </a:t>
            </a:r>
            <a:r>
              <a:rPr lang="en-US" sz="3000" b="1" dirty="0" smtClean="0"/>
              <a:t>1.1.1-19</a:t>
            </a:r>
            <a:endParaRPr lang="en-US" sz="30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000" b="1" dirty="0" smtClean="0"/>
              <a:t>clip from Max Reinhardt production </a:t>
            </a:r>
            <a:r>
              <a:rPr lang="en-US" sz="2400" b="1" dirty="0" smtClean="0"/>
              <a:t>(1935), </a:t>
            </a:r>
          </a:p>
          <a:p>
            <a:pPr marL="457200" lvl="1" indent="0">
              <a:buNone/>
            </a:pPr>
            <a:r>
              <a:rPr lang="en-US" sz="2400" b="1" dirty="0"/>
              <a:t>	</a:t>
            </a:r>
            <a:r>
              <a:rPr lang="en-US" sz="2400" dirty="0" smtClean="0"/>
              <a:t>re-orchestrated by Erich Wolfgang Korngold. </a:t>
            </a:r>
            <a:endParaRPr lang="en-US" sz="2400" b="1" dirty="0" smtClean="0"/>
          </a:p>
          <a:p>
            <a:pPr lvl="4">
              <a:buFont typeface="Wingdings" panose="05000000000000000000" pitchFamily="2" charset="2"/>
              <a:buChar char="Ø"/>
            </a:pPr>
            <a:r>
              <a:rPr lang="en-US" sz="3000" b="1" dirty="0" smtClean="0"/>
              <a:t> 8:30 – 13:30 mins.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9448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Love and Authority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uniting fugue-like thematic link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the </a:t>
            </a:r>
            <a:r>
              <a:rPr lang="en-US" b="1" dirty="0" smtClean="0"/>
              <a:t>tension between love and authority</a:t>
            </a:r>
            <a:r>
              <a:rPr lang="en-US" dirty="0" smtClean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Faeries and Theseus: contestation between husband and wife.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Lovers (Hermia): children versus father.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Pyramus</a:t>
            </a:r>
            <a:r>
              <a:rPr lang="en-US" dirty="0" smtClean="0"/>
              <a:t> and Thisbe play: children versus parents.</a:t>
            </a:r>
          </a:p>
          <a:p>
            <a:pPr marL="5715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 Combination </a:t>
            </a:r>
            <a:r>
              <a:rPr lang="en-US" dirty="0" smtClean="0"/>
              <a:t>of Old and New Comedy.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05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Theseus and </a:t>
            </a:r>
            <a:r>
              <a:rPr lang="en-US" b="1" dirty="0" err="1" smtClean="0"/>
              <a:t>Egeus</a:t>
            </a:r>
            <a:endParaRPr lang="en-US" b="1" dirty="0"/>
          </a:p>
          <a:p>
            <a:pPr algn="ctr"/>
            <a:r>
              <a:rPr lang="en-US" sz="3000" b="1" dirty="0" smtClean="0"/>
              <a:t>clip from Max Reinhardt production </a:t>
            </a:r>
            <a:r>
              <a:rPr lang="en-US" sz="2400" b="1" dirty="0" smtClean="0"/>
              <a:t>(1935), </a:t>
            </a:r>
          </a:p>
          <a:p>
            <a:pPr algn="ctr"/>
            <a:r>
              <a:rPr lang="en-US" sz="2400" b="1" dirty="0" smtClean="0"/>
              <a:t>1.1.20 – 223 (abbreviated)</a:t>
            </a:r>
          </a:p>
          <a:p>
            <a:pPr lvl="5">
              <a:buFont typeface="Wingdings" panose="05000000000000000000" pitchFamily="2" charset="2"/>
              <a:buChar char="Ø"/>
            </a:pPr>
            <a:r>
              <a:rPr lang="en-US" sz="2800" b="1" dirty="0" smtClean="0"/>
              <a:t>13:30 - 19:30 mins.</a:t>
            </a:r>
          </a:p>
          <a:p>
            <a:pPr marL="2286000" lvl="5" indent="0">
              <a:buNone/>
            </a:pPr>
            <a:endParaRPr lang="en-US" sz="2800" b="1" dirty="0" smtClean="0"/>
          </a:p>
          <a:p>
            <a:pPr marL="114300" indent="0">
              <a:buNone/>
            </a:pPr>
            <a:r>
              <a:rPr lang="en-US" b="1" dirty="0" smtClean="0"/>
              <a:t>How would you describe Theseus and </a:t>
            </a:r>
            <a:r>
              <a:rPr lang="en-US" b="1" dirty="0" err="1" smtClean="0"/>
              <a:t>Egeus</a:t>
            </a:r>
            <a:r>
              <a:rPr lang="en-US" b="1" dirty="0" smtClean="0"/>
              <a:t>?</a:t>
            </a:r>
          </a:p>
          <a:p>
            <a:pPr marL="3028950" lvl="5" indent="-742950">
              <a:buAutoNum type="alphaUcParenR"/>
            </a:pPr>
            <a:r>
              <a:rPr lang="en-US" sz="2800" dirty="0" smtClean="0"/>
              <a:t>Tyrannical</a:t>
            </a:r>
          </a:p>
          <a:p>
            <a:pPr marL="3028950" lvl="5" indent="-742950">
              <a:buAutoNum type="alphaUcParenR"/>
            </a:pPr>
            <a:r>
              <a:rPr lang="en-US" sz="2800" dirty="0" smtClean="0"/>
              <a:t>Loving</a:t>
            </a:r>
          </a:p>
          <a:p>
            <a:pPr marL="3028950" lvl="5" indent="-742950">
              <a:buAutoNum type="alphaUcParenR"/>
            </a:pPr>
            <a:r>
              <a:rPr lang="en-US" sz="2800" dirty="0" smtClean="0"/>
              <a:t>Irrational</a:t>
            </a:r>
          </a:p>
          <a:p>
            <a:pPr marL="3028950" lvl="5" indent="-742950">
              <a:buAutoNum type="alphaUcParenR"/>
            </a:pPr>
            <a:r>
              <a:rPr lang="en-US" sz="2800" dirty="0" smtClean="0"/>
              <a:t>A and B</a:t>
            </a:r>
          </a:p>
          <a:p>
            <a:pPr marL="3028950" lvl="5" indent="-742950">
              <a:buAutoNum type="alphaUcParenR"/>
            </a:pPr>
            <a:r>
              <a:rPr lang="en-US" sz="2800" dirty="0" smtClean="0"/>
              <a:t>A and C</a:t>
            </a:r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2786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1420</TotalTime>
  <Words>629</Words>
  <Application>Microsoft Office PowerPoint</Application>
  <PresentationFormat>On-screen Show (4:3)</PresentationFormat>
  <Paragraphs>101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 Midsummer Night’s Dream: Love and Authority,  Reason and Imagination </vt:lpstr>
      <vt:lpstr>PowerPoint Presentation</vt:lpstr>
      <vt:lpstr>Some Production History</vt:lpstr>
      <vt:lpstr>Coming of Comic Age</vt:lpstr>
      <vt:lpstr>How many plot structures are there in The Taming of the Shrew?</vt:lpstr>
      <vt:lpstr>How many plot structures are there in A Midsummer Night’s Dream?</vt:lpstr>
      <vt:lpstr>A Midsummer Night’s Dream Plot as Fugue-like Music</vt:lpstr>
      <vt:lpstr>Love and Authority</vt:lpstr>
      <vt:lpstr>PowerPoint Presentation</vt:lpstr>
      <vt:lpstr>The Element of Irrationality</vt:lpstr>
      <vt:lpstr>The Mechanicals</vt:lpstr>
      <vt:lpstr>What role(s) does Bottom get to play in the woods?</vt:lpstr>
      <vt:lpstr>The Woods and Native Misrule</vt:lpstr>
      <vt:lpstr>PowerPoint Presentation</vt:lpstr>
      <vt:lpstr>The Changeling Boy: 2.1.118-145 (pp. 21-22)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Fumerton</dc:creator>
  <cp:lastModifiedBy>Patricia Fumerton</cp:lastModifiedBy>
  <cp:revision>41</cp:revision>
  <dcterms:created xsi:type="dcterms:W3CDTF">2016-04-27T05:48:35Z</dcterms:created>
  <dcterms:modified xsi:type="dcterms:W3CDTF">2016-04-28T05:29:04Z</dcterms:modified>
</cp:coreProperties>
</file>