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4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90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DE9325-F861-42FA-92C8-6F62A896982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E3602E-F0A7-48CF-8C38-338B8608BD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</a:t>
            </a:r>
            <a:r>
              <a:rPr lang="en-US" dirty="0" err="1" smtClean="0"/>
              <a:t>ain’t</a:t>
            </a:r>
            <a:r>
              <a:rPr lang="en-US" dirty="0" smtClean="0"/>
              <a:t> over till the readiness is all; or Preparing for the 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200" dirty="0"/>
              <a:t>Which of the following happens in the play-within-the-play in BOTH </a:t>
            </a:r>
            <a:r>
              <a:rPr lang="en-US" sz="3200" i="1" dirty="0"/>
              <a:t>Hamlet </a:t>
            </a:r>
            <a:r>
              <a:rPr lang="en-US" sz="3200" dirty="0"/>
              <a:t>and </a:t>
            </a:r>
            <a:r>
              <a:rPr lang="en-US" sz="3200" i="1" dirty="0"/>
              <a:t>A Midsummer Night's </a:t>
            </a:r>
            <a:r>
              <a:rPr lang="en-US" sz="3200" i="1" dirty="0" smtClean="0"/>
              <a:t>Dream</a:t>
            </a:r>
            <a:r>
              <a:rPr lang="en-US" sz="3200" dirty="0" smtClean="0"/>
              <a:t>?</a:t>
            </a:r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r>
              <a:rPr lang="en-US" sz="3200" dirty="0" smtClean="0"/>
              <a:t>a) A </a:t>
            </a:r>
            <a:r>
              <a:rPr lang="en-US" sz="3200" dirty="0"/>
              <a:t>player directly addresses an audience member</a:t>
            </a:r>
          </a:p>
          <a:p>
            <a:pPr marL="109728" indent="0">
              <a:buNone/>
            </a:pPr>
            <a:r>
              <a:rPr lang="en-US" sz="3200" dirty="0" smtClean="0"/>
              <a:t>b) An </a:t>
            </a:r>
            <a:r>
              <a:rPr lang="en-US" sz="3200" dirty="0"/>
              <a:t>audience member flees from the performance </a:t>
            </a:r>
          </a:p>
          <a:p>
            <a:pPr marL="109728" indent="0">
              <a:buNone/>
            </a:pPr>
            <a:r>
              <a:rPr lang="en-US" sz="3200" dirty="0" smtClean="0"/>
              <a:t>c) A </a:t>
            </a:r>
            <a:r>
              <a:rPr lang="en-US" sz="3200" dirty="0"/>
              <a:t>male actor plays a female part on stage</a:t>
            </a:r>
          </a:p>
          <a:p>
            <a:pPr marL="109728" indent="0">
              <a:buNone/>
            </a:pPr>
            <a:r>
              <a:rPr lang="en-US" sz="3200" dirty="0" smtClean="0"/>
              <a:t>d) An </a:t>
            </a:r>
            <a:r>
              <a:rPr lang="en-US" sz="3200" dirty="0"/>
              <a:t>audience member climbs on stage to participate with the actors</a:t>
            </a:r>
          </a:p>
          <a:p>
            <a:pPr marL="109728" indent="0">
              <a:buNone/>
            </a:pPr>
            <a:r>
              <a:rPr lang="en-US" sz="3200" dirty="0" smtClean="0"/>
              <a:t>e) None </a:t>
            </a:r>
            <a:r>
              <a:rPr lang="en-US" sz="3200" dirty="0"/>
              <a:t>of the above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9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5854891"/>
          </a:xfrm>
        </p:spPr>
        <p:txBody>
          <a:bodyPr/>
          <a:lstStyle/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r>
              <a:rPr lang="en-US" sz="3200" dirty="0" smtClean="0"/>
              <a:t>Complete </a:t>
            </a:r>
            <a:r>
              <a:rPr lang="en-US" sz="3200" dirty="0"/>
              <a:t>the analogy:</a:t>
            </a:r>
            <a:br>
              <a:rPr lang="en-US" sz="3200" dirty="0"/>
            </a:br>
            <a:r>
              <a:rPr lang="en-US" sz="2800" dirty="0"/>
              <a:t>John of </a:t>
            </a:r>
            <a:r>
              <a:rPr lang="en-US" sz="2800" dirty="0" smtClean="0"/>
              <a:t>Gaunt: </a:t>
            </a:r>
            <a:r>
              <a:rPr lang="en-US" sz="2800" dirty="0"/>
              <a:t>Bolingbroke :: Duke of York</a:t>
            </a:r>
            <a:r>
              <a:rPr lang="en-US" sz="2800" dirty="0" smtClean="0"/>
              <a:t>:______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pPr marL="109728" indent="0">
              <a:buNone/>
            </a:pPr>
            <a:r>
              <a:rPr lang="en-US" sz="3200" dirty="0" smtClean="0"/>
              <a:t>a) Richard </a:t>
            </a:r>
            <a:r>
              <a:rPr lang="en-US" sz="3200" dirty="0"/>
              <a:t>II</a:t>
            </a:r>
            <a:br>
              <a:rPr lang="en-US" sz="3200" dirty="0"/>
            </a:br>
            <a:r>
              <a:rPr lang="en-US" sz="3200" dirty="0" smtClean="0"/>
              <a:t>b) Duke </a:t>
            </a:r>
            <a:r>
              <a:rPr lang="en-US" sz="3200" dirty="0"/>
              <a:t>of Gloucester</a:t>
            </a:r>
            <a:br>
              <a:rPr lang="en-US" sz="3200" dirty="0"/>
            </a:br>
            <a:r>
              <a:rPr lang="en-US" sz="3200" dirty="0" smtClean="0"/>
              <a:t>c) Mowbray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d) </a:t>
            </a:r>
            <a:r>
              <a:rPr lang="en-US" sz="3200" dirty="0" err="1" smtClean="0"/>
              <a:t>Aumerle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e</a:t>
            </a:r>
            <a:r>
              <a:rPr lang="en-US" sz="3200" dirty="0" smtClean="0"/>
              <a:t>) </a:t>
            </a:r>
            <a:r>
              <a:rPr lang="en-US" sz="3200" dirty="0" smtClean="0"/>
              <a:t>Queen </a:t>
            </a:r>
            <a:r>
              <a:rPr lang="en-US" sz="3200" dirty="0"/>
              <a:t>Isabel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Identify </a:t>
            </a:r>
            <a:r>
              <a:rPr lang="en-US" dirty="0"/>
              <a:t>the speaker of the following quotation: “I am very proud, revengeful, ambitious, with more offenses at my beck than I have thoughts to put them in, imagination to give them shape, or time to act them in</a:t>
            </a:r>
            <a:r>
              <a:rPr lang="en-US" dirty="0" smtClean="0"/>
              <a:t>.”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a) Laertes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b) Claudius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c) The </a:t>
            </a:r>
            <a:r>
              <a:rPr lang="en-US" dirty="0"/>
              <a:t>ghost of King Hamlet</a:t>
            </a:r>
          </a:p>
          <a:p>
            <a:pPr marL="109728" indent="0">
              <a:buNone/>
            </a:pPr>
            <a:r>
              <a:rPr lang="en-US" dirty="0" smtClean="0"/>
              <a:t>d) </a:t>
            </a:r>
            <a:r>
              <a:rPr lang="en-US" dirty="0" err="1" smtClean="0"/>
              <a:t>Yorick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e) </a:t>
            </a:r>
            <a:r>
              <a:rPr lang="en-US" dirty="0" smtClean="0"/>
              <a:t>None </a:t>
            </a:r>
            <a:r>
              <a:rPr lang="en-US" dirty="0"/>
              <a:t>of the above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9922760">
            <a:off x="1668686" y="1574031"/>
            <a:ext cx="4724400" cy="1143000"/>
          </a:xfrm>
        </p:spPr>
        <p:txBody>
          <a:bodyPr/>
          <a:lstStyle/>
          <a:p>
            <a:r>
              <a:rPr lang="en-US" dirty="0" smtClean="0"/>
              <a:t>TA DA!!!!!!!!!!!!!!!!!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4070195"/>
            <a:ext cx="274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GOOD LUCK!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1271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57288E-6 C 0.00139 -0.00925 0.00035 -0.00416 0.00487 -0.01643 C 0.00539 -0.01758 0.0066 -0.02059 0.0066 -0.02059 C 0.00764 -0.02753 0.00938 -0.03632 0.01216 -0.04234 C 0.01372 -0.04997 0.01598 -0.05715 0.01719 -0.06501 C 0.01789 -0.08468 0.01893 -0.10805 0.01303 -0.12679 C 0.00747 -0.14391 0.00174 -0.15201 -0.00642 -0.16589 C -0.02708 -0.20152 -0.05381 -0.2286 -0.08124 -0.25474 C -0.09097 -0.26423 -0.0993 -0.27533 -0.10885 -0.28505 C -0.11718 -0.29361 -0.12725 -0.29986 -0.13663 -0.3068 C -0.14722 -0.31397 -0.15677 -0.32485 -0.16822 -0.33063 C -0.18645 -0.33966 -0.20433 -0.34336 -0.22361 -0.34567 C -0.23263 -0.34521 -0.24722 -0.3466 -0.25763 -0.34243 C -0.27465 -0.33572 -0.29166 -0.32138 -0.30399 -0.30449 C -0.31128 -0.29431 -0.32048 -0.28551 -0.32847 -0.27649 C -0.3394 -0.26376 -0.34808 -0.24826 -0.35763 -0.23415 C -0.36857 -0.21818 -0.37881 -0.20152 -0.3894 -0.18533 C -0.3993 -0.17029 -0.40781 -0.15941 -0.41614 -0.14229 C -0.42031 -0.1335 -0.42083 -0.12309 -0.4243 -0.11383 C -0.42534 -0.1062 -0.42656 -0.10018 -0.42916 -0.09324 C -0.43072 -0.08167 -0.43194 -0.07034 -0.43333 -0.05854 C -0.43402 -0.0435 -0.43454 -0.02799 -0.43246 -0.01295 C -0.43159 -0.00671 -0.42916 0.00648 -0.42916 0.00648 C -0.42708 0.03795 -0.41961 0.06756 -0.41058 0.09649 C -0.41006 0.10042 -0.40989 0.10458 -0.40885 0.10829 C -0.40677 0.11569 -0.40329 0.1224 -0.40156 0.13003 C -0.38298 0.2131 -0.33454 0.27418 -0.28367 0.3237 C -0.26857 0.33827 -0.2519 0.34614 -0.23402 0.35215 C -0.23055 0.35331 -0.22708 0.35493 -0.22361 0.35539 C -0.21597 0.35655 -0.20069 0.35748 -0.20069 0.35748 C -0.18958 0.35701 -0.17777 0.35748 -0.16666 0.35424 C -0.14253 0.34706 -0.12413 0.3267 -0.10486 0.30773 C -0.08229 0.28552 -0.06527 0.26747 -0.05763 0.22953 C -0.0559 0.2087 -0.05329 0.18788 -0.05208 0.16682 C -0.05156 0.15734 -0.05034 0.1386 -0.05034 0.1386 C -0.05086 0.08862 -0.04965 0.04119 -0.05607 -0.00763 C -0.05729 -0.02961 -0.05815 -0.05183 -0.05937 -0.07381 C -0.06076 -0.10041 -0.06892 -0.12818 -0.07482 -0.15386 C -0.07742 -0.17862 -0.09097 -0.17862 -0.10642 -0.18001 C -0.12465 -0.17885 -0.1401 -0.17978 -0.15694 -0.17237 C -0.19288 -0.15641 -0.2217 -0.12124 -0.24461 -0.08237 C -0.25572 -0.06339 -0.26788 -0.04604 -0.27482 -0.02383 C -0.27638 -0.01249 -0.28229 -0.00254 -0.28611 0.00764 C -0.28888 0.01481 -0.29097 0.02291 -0.2934 0.03031 C -0.29687 0.04119 -0.29791 0.05252 -0.30156 0.06386 C -0.31024 0.09001 -0.31944 0.11476 -0.33333 0.13651 C -0.34131 0.14901 -0.3434 0.15942 -0.35694 0.16243 C -0.36406 0.16104 -0.36319 0.16104 -0.36579 0.15271 C -0.36718 0.14831 -0.36927 0.14438 -0.37065 0.13975 C -0.37291 0.12263 -0.38142 0.10574 -0.38541 0.08885 C -0.38923 0.07289 -0.39097 0.05715 -0.39427 0.04119 C -0.39513 0.02892 -0.3967 0.01666 -0.39756 0.0044 C -0.39722 -0.01157 -0.40034 -0.04141 -0.39027 -0.05738 C -0.37708 -0.07797 -0.35242 -0.08422 -0.33402 -0.09116 C -0.30225 -0.10319 -0.26874 -0.11638 -0.23576 -0.11916 C -0.22552 -0.11846 -0.2151 -0.11846 -0.20486 -0.1173 C -0.19565 -0.11592 -0.18645 -0.11059 -0.17725 -0.10851 C -0.16423 -0.10226 -0.14861 -0.0944 -0.14062 -0.07797 C -0.13854 -0.07357 -0.13645 -0.06987 -0.13489 -0.06501 C -0.1335 -0.06108 -0.1309 -0.05321 -0.1309 -0.05321 C -0.12986 -0.04535 -0.12621 -0.04118 -0.1243 -0.03355 C -0.1184 -0.01041 -0.1243 -0.02614 -0.11788 -0.01087 C -0.11649 0.00093 -0.11232 0.01111 -0.11058 0.02268 C -0.10815 0.03887 -0.10729 0.05623 -0.10642 0.07242 C -0.10763 0.09301 -0.10902 0.12471 -0.11458 0.14415 C -0.12361 0.17608 -0.14097 0.21055 -0.16336 0.2286 C -0.17048 0.23438 -0.17829 0.23716 -0.18611 0.24017 C -0.21145 0.25104 -0.23524 0.25729 -0.2618 0.26007 C -0.31163 0.25798 -0.33819 0.26122 -0.38038 0.23184 C -0.39131 0.2242 -0.4019 0.21541 -0.41128 0.20477 C -0.41336 0.20246 -0.41597 0.20084 -0.41788 0.19829 C -0.42083 0.19436 -0.42604 0.18533 -0.42604 0.18533 C -0.42986 0.17307 -0.43211 0.16567 -0.43333 0.15271 C -0.43558 0.09417 -0.42986 0.03725 -0.41128 -0.01643 C -0.40104 -0.04558 -0.38263 -0.06756 -0.36579 -0.09 C -0.33263 -0.13419 -0.29166 -0.16543 -0.24392 -0.17006 C -0.2302 -0.17283 -0.22308 -0.17191 -0.20729 -0.17006 C -0.20156 -0.16798 -0.19982 -0.1571 -0.1967 -0.15062 C -0.19183 -0.14067 -0.18645 -0.13119 -0.18124 -0.12147 C -0.17795 -0.11522 -0.17656 -0.10967 -0.17239 -0.10412 C -0.16996 -0.09347 -0.16545 -0.08468 -0.1618 -0.07473 C -0.15624 -0.05992 -0.15607 -0.04211 -0.15034 -0.02707 C -0.14756 -0.01226 -0.14583 0.00208 -0.14149 0.0162 C -0.13715 0.04605 -0.12291 0.06733 -0.11614 0.09533 C -0.11093 0.11708 -0.11423 0.10412 -0.10572 0.1342 C -0.10069 0.15202 -0.10624 0.14253 -0.09999 0.15803 C -0.09045 0.18186 -0.0802 0.20477 -0.06909 0.22744 C -0.06058 0.2448 -0.05121 0.26192 -0.04305 0.2795 C -0.0401 0.28575 -0.03767 0.29246 -0.03489 0.29894 C -0.03211 0.30565 -0.0276 0.31953 -0.0276 0.31953 C -0.02517 0.3348 -0.0217 0.3503 -0.01788 0.36511 C -0.01683 0.38038 -0.01406 0.39473 -0.01128 0.40954 C -0.0085 0.44054 -0.00399 0.46992 0.00087 0.50047 C 0.00782 0.5435 0.01442 0.58538 0.02692 0.62633 C 0.0408 0.67215 0.02709 0.61823 0.04306 0.66081 C 0.05139 0.68302 0.06771 0.70407 0.08455 0.71518 C 0.10591 0.72929 0.12987 0.72721 0.15296 0.72906 C 0.20209 0.72744 0.24306 0.72004 0.27969 0.67076 C 0.28976 0.65711 0.2981 0.64068 0.30817 0.62726 C 0.31685 0.61569 0.32848 0.60458 0.3382 0.59487 C 0.34862 0.58445 0.35817 0.56201 0.36511 0.54813 C 0.38039 0.51689 0.39306 0.47987 0.40087 0.44424 C 0.40452 0.40907 0.4066 0.3746 0.40817 0.3392 C 0.40573 0.28135 0.40209 0.22212 0.38455 0.16798 C 0.37622 0.1423 0.36268 0.11546 0.34549 0.09857 C 0.33872 0.09186 0.33126 0.08607 0.32448 0.07913 C 0.30903 0.0627 0.29271 0.0509 0.27327 0.04535 C 0.2691 0.04581 0.26494 0.04558 0.26094 0.04651 C 0.24393 0.05044 0.22101 0.087 0.2106 0.10389 C 0.15921 0.18626 0.16511 0.30195 0.14723 0.40074 C 0.14601 0.40722 0.14323 0.41301 0.1415 0.41925 C 0.11633 0.51388 0.0224 0.53193 -0.04218 0.53633 C -0.07499 0.5354 -0.10711 0.53054 -0.13975 0.52869 C -0.19409 0.51689 -0.24982 0.5081 -0.30156 0.48196 C -0.31423 0.47594 -0.32795 0.4727 -0.33975 0.46368 C -0.36649 0.44308 -0.39444 0.42319 -0.41874 0.3975 C -0.46683 0.3466 -0.52777 0.26284 -0.55208 0.18626 C -0.55954 0.16266 -0.56458 0.13767 -0.56909 0.11268 C -0.57048 0.08145 -0.57204 0.05646 -0.56996 0.02383 C -0.56927 0.01273 -0.56614 0.00208 -0.56493 -0.00879 C -0.56058 -0.04627 -0.55538 -0.08445 -0.53975 -0.1173 C -0.53315 -0.13096 -0.5243 -0.14206 -0.51614 -0.15386 C -0.49774 -0.18093 -0.48246 -0.20731 -0.45607 -0.22119 C -0.42881 -0.23554 -0.40138 -0.23531 -0.37239 -0.23623 C -0.32239 -0.23392 -0.34201 -0.23554 -0.31371 -0.23299 C -0.30329 -0.23114 -0.29236 -0.23091 -0.28211 -0.22767 C -0.2618 -0.22142 -0.27951 -0.22489 -0.25937 -0.22003 C -0.20607 -0.20754 -0.13506 -0.17978 -0.10572 -0.11268 C -0.10399 -0.10412 -0.10104 -0.09556 -0.09756 -0.08792 C -0.09045 -0.05645 -0.0802 -0.02614 -0.07308 0.00532 C -0.07031 0.01759 -0.06927 0.02985 -0.06666 0.04211 C -0.05781 0.16382 -0.05642 0.29362 -0.01128 0.40421 C 0.00521 0.44447 0.02726 0.47687 0.05209 0.5081 C 0.06494 0.52407 0.06928 0.53309 0.08386 0.5472 C 0.11789 0.58006 0.14705 0.59787 0.18629 0.61962 C 0.22119 0.63906 0.25504 0.65109 0.29271 0.65664 C 0.34428 0.65502 0.38907 0.65664 0.43421 0.62194 C 0.46251 0.59996 0.47917 0.56872 0.49758 0.53401 C 0.55174 0.43198 0.59879 0.28043 0.6073 0.15479 C 0.60626 0.09972 0.60643 0.04396 0.59601 -0.00972 C 0.59271 -0.02661 0.58525 -0.04118 0.57813 -0.0553 C 0.57379 -0.06409 0.57153 -0.07519 0.56667 -0.08352 C 0.55851 -0.09764 0.54896 -0.11083 0.54063 -0.12471 C 0.53907 -0.12748 0.53837 -0.13072 0.53664 -0.13327 C 0.52692 -0.14715 0.51129 -0.15849 0.49931 -0.16798 C 0.48021 -0.18325 0.45903 -0.19158 0.4382 -0.2006 C 0.41424 -0.21124 0.39115 -0.22536 0.36667 -0.23415 C 0.35278 -0.23924 0.33924 -0.2441 0.32518 -0.24826 C 0.31962 -0.24988 0.30817 -0.25034 0.30817 -0.25034 C 0.29497 -0.24826 0.28924 -0.24849 0.27883 -0.24202 C 0.2731 -0.23392 0.26841 -0.22744 0.26181 -0.22119 C 0.25695 -0.21147 0.25053 -0.2043 0.24549 -0.19505 C 0.23803 -0.18163 0.23455 -0.16589 0.23004 -0.15062 C 0.22657 -0.12401 0.22448 -0.09995 0.22362 -0.07265 C 0.22535 -0.01226 0.22778 0.0472 0.23264 0.1069 C 0.23317 0.13189 0.23664 0.15734 0.22605 0.17862 C 0.22067 0.20246 0.20886 0.2242 0.19671 0.24271 C 0.18351 0.26284 0.17067 0.28621 0.15365 0.30125 C 0.1007 0.34845 0.04063 0.36118 -0.02117 0.37367 C -0.05503 0.37275 -0.08923 0.37552 -0.12274 0.36951 C -0.17274 0.36072 -0.23593 0.33411 -0.28211 0.30657 C -0.31058 0.28968 -0.33663 0.26817 -0.36336 0.24688 C -0.3677 0.24341 -0.37291 0.24133 -0.37638 0.23624 C -0.38229 0.22744 -0.39427 0.21009 -0.39427 0.21009 C -0.39878 0.19413 -0.40381 0.18186 -0.40572 0.16474 C -0.40416 0.11569 -0.39947 0.08006 -0.38854 0.03355 C -0.3835 0.0118 -0.37239 -0.00948 -0.36423 -0.02823 C -0.33246 -0.10134 -0.27638 -0.17237 -0.21788 -0.20615 C -0.19149 -0.22119 -0.16232 -0.22582 -0.13402 -0.2286 C -0.11753 -0.22836 -0.10104 -0.22929 -0.08454 -0.22767 C -0.07048 -0.22628 -0.04079 -0.20985 -0.02847 -0.2006 C -0.00555 -0.18348 0.0132 -0.16636 0.03421 -0.1453 C 0.0408 -0.13859 0.04514 -0.12864 0.05053 -0.12031 C 0.07865 -0.07658 0.09046 -0.01712 0.09601 0.03887 C 0.09705 0.0627 0.09896 0.09047 0.09271 0.11361 C 0.08264 0.15063 0.06094 0.17353 0.0382 0.19713 C 0.01858 0.21749 0.00244 0.23346 -0.02274 0.23947 C -0.03194 0.23809 -0.04131 0.23832 -0.05034 0.23508 C -0.05225 0.23438 -0.05937 0.22675 -0.06093 0.22212 C -0.06232 0.21819 -0.06423 0.21009 -0.06423 0.21009 C -0.06631 0.19065 -0.06927 0.17168 -0.07308 0.15271 C -0.07482 0.12356 -0.07413 0.09718 -0.07065 0.06826 C -0.0651 0.02129 -0.04392 -0.02313 -0.01215 -0.04558 C -0.00381 -0.05159 0.02483 -0.06548 0.02848 -0.06733 C 0.03629 -0.07126 0.06528 -0.0745 0.07726 -0.07589 C 0.0981 -0.07473 0.1191 -0.07473 0.13994 -0.07265 C 0.17188 -0.06941 0.21008 -0.05229 0.2382 -0.03146 C 0.30417 0.01736 0.3665 0.07242 0.38126 0.1777 C 0.38108 0.19389 0.38178 0.21009 0.38056 0.22652 C 0.38021 0.2323 0.37761 0.23716 0.37639 0.24271 C 0.37171 0.26261 0.36702 0.27997 0.36025 0.29894 C 0.34636 0.33758 0.33143 0.37946 0.30087 0.39982 C 0.27605 0.41648 0.25018 0.42064 0.22275 0.42249 C 0.16285 0.4211 0.11876 0.41624 0.06754 0.37483 C 0.04983 0.36048 0.03212 0.34267 0.01962 0.31953 C 0.01233 0.30588 0.00747 0.28945 0.00244 0.27418 C -0.00156 0.24572 -0.00381 0.21749 -0.00572 0.18857 C -0.00677 0.12934 -0.00815 0.07474 -0.00642 0.01412 C -0.00624 0.00972 -0.00017 -0.01828 0.00087 -0.02175 C 0.01042 -0.0553 0.02171 -0.07936 0.03907 -0.1062 C 0.04966 -0.12239 0.06511 -0.13026 0.07969 -0.13767 C 0.11355 -0.15479 0.15174 -0.16196 0.18785 -0.16474 C 0.21528 -0.16381 0.23907 -0.16589 0.26511 -0.15941 C 0.29341 -0.15247 0.3198 -0.13674 0.34549 -0.12031 C 0.38855 -0.09278 0.43455 -0.05206 0.45539 0.00764 C 0.46112 0.02407 0.46285 0.04026 0.46667 0.05738 C 0.46789 0.07289 0.46841 0.08862 0.47084 0.10389 C 0.47258 0.13003 0.47362 0.15757 0.47813 0.18302 C 0.47935 0.19968 0.48108 0.21634 0.48299 0.233 C 0.48264 0.24086 0.48351 0.24942 0.48126 0.25683 C 0.47414 0.28066 0.45504 0.28829 0.43751 0.2913 C 0.42726 0.29061 0.41685 0.29038 0.4066 0.28922 C 0.39636 0.28806 0.39758 0.28621 0.38698 0.28274 C 0.37136 0.27765 0.35556 0.27534 0.33994 0.26979 C 0.32466 0.26446 0.30903 0.25845 0.29514 0.24804 C 0.27709 0.23438 0.26198 0.21842 0.24636 0.20037 C 0.23594 0.18834 0.22883 0.17029 0.21633 0.1615 C 0.21129 0.15803 0.20712 0.15225 0.20244 0.14831 C 0.19202 0.13975 0.17969 0.13466 0.16841 0.12888 C 0.15521 0.12194 0.14306 0.11152 0.12935 0.1062 C 0.11823 0.10181 0.10573 0.10273 0.09428 0.10065 C 0.0823 0.10111 0.07049 0.10111 0.05851 0.10181 C 0.05417 0.10204 0.04549 0.10389 0.04549 0.10389 C 0.0349 0.10759 0.02379 0.11523 0.01459 0.12356 C 0.00886 0.12888 0.00278 0.13813 -0.00329 0.14299 C -0.01111 0.14924 -0.01996 0.15225 -0.02847 0.15595 C -0.03645 0.15942 -0.04409 0.16358 -0.05208 0.16682 C -0.06892 0.1659 -0.06649 0.16821 -0.07638 0.16358 C -0.09131 0.15664 -0.10329 0.14045 -0.11302 0.12448 C -0.13038 0.09602 -0.13871 0.08168 -0.14548 0.04443 C -0.14739 0.02245 -0.14791 -0.0037 -0.14218 -0.02499 C -0.13992 -0.04234 -0.13593 -0.04928 -0.1243 -0.05645 C -0.11822 -0.06015 -0.1243 -0.05738 -0.11545 -0.06062 C -0.11319 -0.06131 -0.10885 -0.06293 -0.10885 -0.06293 C -0.09444 -0.06201 -0.0776 -0.06131 -0.06336 -0.05738 C -0.05468 -0.05483 -0.0467 -0.04974 -0.03819 -0.04674 C -0.03541 -0.04303 -0.03281 -0.04326 -0.03003 -0.04003 C -0.02829 -0.03794 -0.02517 -0.03355 -0.02517 -0.03355 C -0.02326 -0.02661 -0.02569 -0.03424 -0.02187 -0.02614 C -0.01979 -0.02175 -0.01927 -0.01712 -0.01701 -0.01295 C -0.01354 0.00301 -0.00451 0.01805 0.00174 0.03239 C 0.00504 0.04003 0.00817 0.04952 0.01389 0.05414 C 0.01893 0.05831 0.02518 0.05785 0.03091 0.05947 C 0.03594 0.06224 0.03594 0.06062 0.0415 0.06062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5854891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sz="3900" b="1" dirty="0" smtClean="0"/>
              <a:t>General Instructions:</a:t>
            </a:r>
          </a:p>
          <a:p>
            <a:pPr marL="109728" indent="0">
              <a:buNone/>
            </a:pPr>
            <a:endParaRPr lang="en-US" sz="3500" b="1" dirty="0" smtClean="0"/>
          </a:p>
          <a:p>
            <a:r>
              <a:rPr lang="en-US" sz="3500" dirty="0"/>
              <a:t>a) For </a:t>
            </a:r>
            <a:r>
              <a:rPr lang="en-US" sz="3500" dirty="0" err="1" smtClean="0"/>
              <a:t>Scrantron</a:t>
            </a:r>
            <a:r>
              <a:rPr lang="en-US" sz="3500" dirty="0" smtClean="0"/>
              <a:t>—Green </a:t>
            </a:r>
            <a:r>
              <a:rPr lang="en-US" sz="3500" dirty="0" err="1" smtClean="0"/>
              <a:t>Scantron</a:t>
            </a:r>
            <a:r>
              <a:rPr lang="en-US" sz="3500" dirty="0" smtClean="0"/>
              <a:t>—(</a:t>
            </a:r>
            <a:r>
              <a:rPr lang="en-US" sz="3500" dirty="0"/>
              <a:t>Part I), write </a:t>
            </a:r>
            <a:r>
              <a:rPr lang="en-US" sz="3500" dirty="0" smtClean="0"/>
              <a:t>your </a:t>
            </a:r>
            <a:r>
              <a:rPr lang="en-US" sz="3500" dirty="0"/>
              <a:t>full name, your TA’s name, your section day and time, and ALL answers; </a:t>
            </a:r>
            <a:r>
              <a:rPr lang="en-US" sz="3500" u="sng" dirty="0"/>
              <a:t>use </a:t>
            </a:r>
            <a:r>
              <a:rPr lang="en-US" sz="3500" b="1" u="sng" dirty="0"/>
              <a:t>#2 pencil only</a:t>
            </a:r>
            <a:r>
              <a:rPr lang="en-US" sz="3500" dirty="0"/>
              <a:t>. Fill in/erase completely. </a:t>
            </a:r>
          </a:p>
          <a:p>
            <a:r>
              <a:rPr lang="en-US" sz="3500" dirty="0"/>
              <a:t>b) For the Bluebook(s) (Part II and III), again write your full name, your TA’s name, your section day and time. </a:t>
            </a:r>
            <a:r>
              <a:rPr lang="en-US" sz="3500" u="sng" dirty="0"/>
              <a:t>Write in </a:t>
            </a:r>
            <a:r>
              <a:rPr lang="en-US" sz="3500" b="1" u="sng" dirty="0"/>
              <a:t>pen</a:t>
            </a:r>
            <a:r>
              <a:rPr lang="en-US" sz="3500" u="sng" dirty="0"/>
              <a:t> and write legibly</a:t>
            </a:r>
            <a:r>
              <a:rPr lang="en-US" sz="3500" dirty="0"/>
              <a:t>.</a:t>
            </a:r>
          </a:p>
          <a:p>
            <a:r>
              <a:rPr lang="en-US" sz="3500" dirty="0"/>
              <a:t>c) Hand in </a:t>
            </a:r>
            <a:r>
              <a:rPr lang="en-US" sz="3500" dirty="0" err="1"/>
              <a:t>Scantron</a:t>
            </a:r>
            <a:r>
              <a:rPr lang="en-US" sz="3500" dirty="0"/>
              <a:t> and Bluebook(s) separately to your TA.</a:t>
            </a:r>
          </a:p>
          <a:p>
            <a:r>
              <a:rPr lang="en-US" sz="3500" dirty="0"/>
              <a:t>d) Remember: “The readiness is all.”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4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29718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3600" b="1" dirty="0"/>
              <a:t>Part I.</a:t>
            </a:r>
            <a:r>
              <a:rPr lang="en-US" sz="3600" dirty="0"/>
              <a:t>  </a:t>
            </a:r>
            <a:r>
              <a:rPr lang="en-US" sz="3600" b="1" dirty="0"/>
              <a:t>Multiple </a:t>
            </a:r>
            <a:r>
              <a:rPr lang="en-US" sz="3600" b="1" dirty="0" smtClean="0"/>
              <a:t>Choice</a:t>
            </a:r>
          </a:p>
          <a:p>
            <a:pPr marL="109728" indent="0">
              <a:buNone/>
            </a:pPr>
            <a:r>
              <a:rPr lang="en-US" sz="3600" dirty="0" smtClean="0"/>
              <a:t>[</a:t>
            </a:r>
            <a:r>
              <a:rPr lang="en-US" sz="3600" u="sng" dirty="0" err="1" smtClean="0"/>
              <a:t>Scantron</a:t>
            </a:r>
            <a:r>
              <a:rPr lang="en-US" sz="3600" u="sng" dirty="0" smtClean="0"/>
              <a:t> </a:t>
            </a:r>
            <a:r>
              <a:rPr lang="en-US" sz="3600" u="sng" dirty="0"/>
              <a:t>ONLY</a:t>
            </a:r>
            <a:r>
              <a:rPr lang="en-US" sz="3600" dirty="0" smtClean="0"/>
              <a:t>]</a:t>
            </a:r>
          </a:p>
          <a:p>
            <a:pPr marL="109728" indent="0">
              <a:buNone/>
            </a:pPr>
            <a:endParaRPr lang="en-US" sz="3600" dirty="0"/>
          </a:p>
          <a:p>
            <a:r>
              <a:rPr lang="en-US" sz="3200" dirty="0"/>
              <a:t>a) Select the best possible answer for the following. </a:t>
            </a:r>
          </a:p>
          <a:p>
            <a:pPr marL="109728" indent="0">
              <a:buNone/>
            </a:pPr>
            <a:r>
              <a:rPr lang="en-US" sz="3200" dirty="0"/>
              <a:t>[1 point each answer; </a:t>
            </a:r>
            <a:r>
              <a:rPr lang="en-US" sz="3200" u="sng" dirty="0"/>
              <a:t>total of 25 possible points</a:t>
            </a:r>
            <a:r>
              <a:rPr lang="en-US" sz="3200" dirty="0"/>
              <a:t>]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8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0560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3800" b="1" dirty="0"/>
              <a:t>Part II:</a:t>
            </a:r>
            <a:r>
              <a:rPr lang="en-US" sz="3800" dirty="0"/>
              <a:t> </a:t>
            </a:r>
            <a:r>
              <a:rPr lang="en-US" sz="3800" b="1" dirty="0"/>
              <a:t>Quote Identification &amp; Significance </a:t>
            </a:r>
            <a:endParaRPr lang="en-US" sz="3800" b="1" dirty="0" smtClean="0"/>
          </a:p>
          <a:p>
            <a:pPr marL="109728" indent="0">
              <a:buNone/>
            </a:pPr>
            <a:r>
              <a:rPr lang="en-US" sz="3800" dirty="0" smtClean="0"/>
              <a:t>[</a:t>
            </a:r>
            <a:r>
              <a:rPr lang="en-US" sz="3800" dirty="0"/>
              <a:t>Bluebook ONLY</a:t>
            </a:r>
            <a:r>
              <a:rPr lang="en-US" sz="3800" dirty="0" smtClean="0"/>
              <a:t>]</a:t>
            </a:r>
          </a:p>
          <a:p>
            <a:pPr marL="109728" indent="0">
              <a:buNone/>
            </a:pPr>
            <a:endParaRPr lang="en-US" sz="3800" dirty="0"/>
          </a:p>
          <a:p>
            <a:r>
              <a:rPr lang="en-US" sz="4100" dirty="0"/>
              <a:t>Choose five (5) of the seven (7) quotes to identify. For your selected five, complete the following </a:t>
            </a:r>
            <a:r>
              <a:rPr lang="en-US" sz="4100" u="sng" dirty="0"/>
              <a:t>with bullet points:</a:t>
            </a:r>
            <a:r>
              <a:rPr lang="en-US" sz="4100" dirty="0"/>
              <a:t>  </a:t>
            </a:r>
          </a:p>
          <a:p>
            <a:r>
              <a:rPr lang="en-US" sz="4100" dirty="0"/>
              <a:t>1) Correctly identify the speaker</a:t>
            </a:r>
            <a:r>
              <a:rPr lang="en-US" sz="4100" dirty="0" smtClean="0"/>
              <a:t>.</a:t>
            </a:r>
          </a:p>
          <a:p>
            <a:pPr marL="393192" lvl="1" indent="0">
              <a:buNone/>
            </a:pPr>
            <a:r>
              <a:rPr lang="en-US" sz="3700" dirty="0" smtClean="0"/>
              <a:t>	[</a:t>
            </a:r>
            <a:r>
              <a:rPr lang="en-US" sz="3700" dirty="0"/>
              <a:t>1 point each]</a:t>
            </a:r>
          </a:p>
          <a:p>
            <a:r>
              <a:rPr lang="en-US" sz="4100" dirty="0"/>
              <a:t>2) Correctly identify the play. [1 point each]</a:t>
            </a:r>
          </a:p>
          <a:p>
            <a:r>
              <a:rPr lang="en-US" sz="4100" dirty="0"/>
              <a:t>3) Provide </a:t>
            </a:r>
            <a:r>
              <a:rPr lang="en-US" sz="4100" b="1" dirty="0"/>
              <a:t>three</a:t>
            </a:r>
            <a:r>
              <a:rPr lang="en-US" sz="4100" dirty="0"/>
              <a:t> points of specific and important significance. [2 points each; 6 points possible]</a:t>
            </a:r>
          </a:p>
          <a:p>
            <a:r>
              <a:rPr lang="en-US" sz="4100" dirty="0"/>
              <a:t>If you complete more than five of the passages, only the first five will be </a:t>
            </a:r>
            <a:r>
              <a:rPr lang="en-US" sz="4100" dirty="0" smtClean="0"/>
              <a:t>graded.</a:t>
            </a:r>
            <a:endParaRPr lang="en-US" sz="4100" dirty="0"/>
          </a:p>
          <a:p>
            <a:pPr lvl="8"/>
            <a:r>
              <a:rPr lang="en-US" sz="4100" dirty="0"/>
              <a:t>[</a:t>
            </a:r>
            <a:r>
              <a:rPr lang="en-US" sz="4100" u="sng" dirty="0"/>
              <a:t>Total of 40 possible points</a:t>
            </a:r>
            <a:r>
              <a:rPr lang="en-US" sz="4100" dirty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3600" b="1" dirty="0"/>
              <a:t>Part III: Essay </a:t>
            </a:r>
            <a:r>
              <a:rPr lang="en-US" sz="3600" dirty="0"/>
              <a:t>[Bluebook ONLY</a:t>
            </a:r>
            <a:r>
              <a:rPr lang="en-US" sz="3600" dirty="0" smtClean="0"/>
              <a:t>]</a:t>
            </a:r>
          </a:p>
          <a:p>
            <a:pPr marL="109728" indent="0">
              <a:buNone/>
            </a:pPr>
            <a:endParaRPr lang="en-US" sz="3600" dirty="0"/>
          </a:p>
          <a:p>
            <a:r>
              <a:rPr lang="en-US" sz="3500" dirty="0"/>
              <a:t>Select only one (1) essay question from the following. For your selected question, draft a well-crafted, insightful, and concise argumentative thesis and essay. Your essay should demonstrate connections and significance among </a:t>
            </a:r>
            <a:r>
              <a:rPr lang="en-US" sz="3500" u="sng" dirty="0"/>
              <a:t>three</a:t>
            </a:r>
            <a:r>
              <a:rPr lang="en-US" sz="3500" dirty="0"/>
              <a:t> selected plays. </a:t>
            </a:r>
            <a:r>
              <a:rPr lang="en-US" sz="3500" dirty="0" smtClean="0"/>
              <a:t>In </a:t>
            </a:r>
            <a:r>
              <a:rPr lang="en-US" sz="3500" dirty="0"/>
              <a:t>addition to a unified thesis, we seek a) originality, b) familiarity with the works, c) quotation of the works and analyses of those quotations (if you can’t remember the exact quote, give a close approximation), and d) understanding of the works.</a:t>
            </a:r>
          </a:p>
          <a:p>
            <a:pPr marL="393192" lvl="1" indent="0">
              <a:buNone/>
            </a:pPr>
            <a:r>
              <a:rPr lang="en-US" sz="3100" dirty="0" smtClean="0"/>
              <a:t>			[</a:t>
            </a:r>
            <a:r>
              <a:rPr lang="en-US" sz="3100" dirty="0"/>
              <a:t>Total of 35 possible points]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ym typeface="Wingdings" panose="05000000000000000000" pitchFamily="2" charset="2"/>
              </a:rPr>
              <a:t></a:t>
            </a:r>
            <a:r>
              <a:rPr lang="en-US" sz="3600" b="0" dirty="0" smtClean="0"/>
              <a:t>Beginning in the Middle of Things</a:t>
            </a:r>
            <a:br>
              <a:rPr lang="en-US" sz="3600" b="0" dirty="0" smtClean="0"/>
            </a:b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dirty="0" smtClean="0"/>
              <a:t>Part II: </a:t>
            </a:r>
            <a:r>
              <a:rPr lang="en-US" sz="3600" dirty="0" smtClean="0"/>
              <a:t>The 5 out of 7 Identification and Significance Passage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86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4770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dirty="0"/>
              <a:t>The quality of mercy is not </a:t>
            </a:r>
            <a:r>
              <a:rPr lang="en-US" sz="2800" dirty="0" smtClean="0"/>
              <a:t>strained;</a:t>
            </a:r>
          </a:p>
          <a:p>
            <a:pPr marL="109728" indent="0">
              <a:buNone/>
            </a:pPr>
            <a:r>
              <a:rPr lang="en-US" sz="2800" dirty="0" smtClean="0"/>
              <a:t>It </a:t>
            </a:r>
            <a:r>
              <a:rPr lang="en-US" sz="2800" dirty="0" err="1"/>
              <a:t>droppeth</a:t>
            </a:r>
            <a:r>
              <a:rPr lang="en-US" sz="2800" dirty="0"/>
              <a:t> as the gentle rain from </a:t>
            </a:r>
            <a:r>
              <a:rPr lang="en-US" sz="2800" dirty="0" smtClean="0"/>
              <a:t>heaven</a:t>
            </a:r>
          </a:p>
          <a:p>
            <a:pPr marL="109728" indent="0">
              <a:buNone/>
            </a:pPr>
            <a:r>
              <a:rPr lang="en-US" sz="2800" dirty="0" smtClean="0"/>
              <a:t>Upon </a:t>
            </a:r>
            <a:r>
              <a:rPr lang="en-US" sz="2800" dirty="0"/>
              <a:t>the place beneath. It is twice blest; 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 smtClean="0"/>
              <a:t>It </a:t>
            </a:r>
            <a:r>
              <a:rPr lang="en-US" sz="2800" dirty="0" err="1"/>
              <a:t>blesseth</a:t>
            </a:r>
            <a:r>
              <a:rPr lang="en-US" sz="2800" dirty="0"/>
              <a:t> him that gives and him that takes</a:t>
            </a:r>
            <a:r>
              <a:rPr lang="en-US" sz="2800" dirty="0" smtClean="0"/>
              <a:t>:</a:t>
            </a:r>
          </a:p>
          <a:p>
            <a:pPr marL="109728" indent="0">
              <a:buNone/>
            </a:pPr>
            <a:r>
              <a:rPr lang="en-US" sz="2800" dirty="0" err="1" smtClean="0"/>
              <a:t>‘</a:t>
            </a:r>
            <a:r>
              <a:rPr lang="en-US" sz="2800" dirty="0" err="1"/>
              <a:t>Tis</a:t>
            </a:r>
            <a:r>
              <a:rPr lang="en-US" sz="2800" dirty="0"/>
              <a:t> mightiest in the mightiest; it </a:t>
            </a:r>
            <a:r>
              <a:rPr lang="en-US" sz="2800" dirty="0" smtClean="0"/>
              <a:t>becomes</a:t>
            </a:r>
          </a:p>
          <a:p>
            <a:pPr marL="109728" indent="0">
              <a:buNone/>
            </a:pPr>
            <a:r>
              <a:rPr lang="en-US" sz="2800" dirty="0" smtClean="0"/>
              <a:t>The </a:t>
            </a:r>
            <a:r>
              <a:rPr lang="en-US" sz="2800" dirty="0" err="1"/>
              <a:t>throned</a:t>
            </a:r>
            <a:r>
              <a:rPr lang="en-US" sz="2800" dirty="0"/>
              <a:t> monarch better than his </a:t>
            </a:r>
            <a:r>
              <a:rPr lang="en-US" sz="2800" dirty="0" smtClean="0"/>
              <a:t>crown:</a:t>
            </a:r>
          </a:p>
          <a:p>
            <a:pPr marL="109728" indent="0">
              <a:buNone/>
            </a:pPr>
            <a:r>
              <a:rPr lang="en-US" sz="2800" dirty="0" smtClean="0"/>
              <a:t>His </a:t>
            </a:r>
            <a:r>
              <a:rPr lang="en-US" sz="2800" dirty="0" err="1"/>
              <a:t>sceptre</a:t>
            </a:r>
            <a:r>
              <a:rPr lang="en-US" sz="2800" dirty="0"/>
              <a:t> shows the force of temporal power, The attribute to awe and majesty, 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 smtClean="0"/>
              <a:t>Wherein </a:t>
            </a:r>
            <a:r>
              <a:rPr lang="en-US" sz="2800" dirty="0"/>
              <a:t>doth sit the dread and fear of kings; 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 smtClean="0"/>
              <a:t>But </a:t>
            </a:r>
            <a:r>
              <a:rPr lang="en-US" sz="2800" dirty="0"/>
              <a:t>mercy is above this </a:t>
            </a:r>
            <a:r>
              <a:rPr lang="en-US" sz="2800" dirty="0" err="1"/>
              <a:t>sceptred</a:t>
            </a:r>
            <a:r>
              <a:rPr lang="en-US" sz="2800" dirty="0"/>
              <a:t> </a:t>
            </a:r>
            <a:r>
              <a:rPr lang="en-US" sz="2800" dirty="0" smtClean="0"/>
              <a:t>sway;</a:t>
            </a:r>
          </a:p>
          <a:p>
            <a:pPr marL="109728" indent="0">
              <a:buNone/>
            </a:pPr>
            <a:r>
              <a:rPr lang="en-US" sz="2800" dirty="0" smtClean="0"/>
              <a:t>It </a:t>
            </a:r>
            <a:r>
              <a:rPr lang="en-US" sz="2800" dirty="0"/>
              <a:t>is </a:t>
            </a:r>
            <a:r>
              <a:rPr lang="en-US" sz="2800" dirty="0" err="1"/>
              <a:t>enthronèd</a:t>
            </a:r>
            <a:r>
              <a:rPr lang="en-US" sz="2800" dirty="0"/>
              <a:t> in the hearts of </a:t>
            </a:r>
            <a:r>
              <a:rPr lang="en-US" sz="2800" dirty="0" smtClean="0"/>
              <a:t>kings,</a:t>
            </a:r>
          </a:p>
          <a:p>
            <a:pPr marL="109728" indent="0">
              <a:buNone/>
            </a:pPr>
            <a:r>
              <a:rPr lang="en-US" sz="2800" dirty="0" smtClean="0"/>
              <a:t>It </a:t>
            </a:r>
            <a:r>
              <a:rPr lang="en-US" sz="2800" dirty="0"/>
              <a:t>is an attribute to God </a:t>
            </a:r>
            <a:r>
              <a:rPr lang="en-US" sz="2800" dirty="0" smtClean="0"/>
              <a:t>himself;</a:t>
            </a:r>
          </a:p>
          <a:p>
            <a:pPr marL="109728" indent="0">
              <a:buNone/>
            </a:pPr>
            <a:r>
              <a:rPr lang="en-US" sz="2800" dirty="0" smtClean="0"/>
              <a:t>And </a:t>
            </a:r>
            <a:r>
              <a:rPr lang="en-US" sz="2800" dirty="0"/>
              <a:t>earthly power doth then show </a:t>
            </a:r>
            <a:r>
              <a:rPr lang="en-US" sz="2800" dirty="0" err="1"/>
              <a:t>likest</a:t>
            </a:r>
            <a:r>
              <a:rPr lang="en-US" sz="2800" dirty="0"/>
              <a:t> God’s When mercy seasons justice.</a:t>
            </a:r>
          </a:p>
        </p:txBody>
      </p:sp>
    </p:spTree>
    <p:extLst>
      <p:ext uri="{BB962C8B-B14F-4D97-AF65-F5344CB8AC3E}">
        <p14:creationId xmlns:p14="http://schemas.microsoft.com/office/powerpoint/2010/main" val="203360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/>
              <a:t>Which of the following is true of the literary history of </a:t>
            </a:r>
            <a:r>
              <a:rPr lang="en-US" sz="3200" i="1" dirty="0"/>
              <a:t>Hamlet</a:t>
            </a:r>
            <a:r>
              <a:rPr lang="en-US" sz="3200" dirty="0" smtClean="0"/>
              <a:t>?</a:t>
            </a:r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r>
              <a:rPr lang="en-US" sz="3200" dirty="0" smtClean="0"/>
              <a:t>a)  It </a:t>
            </a:r>
            <a:r>
              <a:rPr lang="en-US" sz="3200" dirty="0"/>
              <a:t>was written on the cusp between the 16</a:t>
            </a:r>
            <a:r>
              <a:rPr lang="en-US" sz="3200" baseline="30000" dirty="0"/>
              <a:t>th</a:t>
            </a:r>
            <a:r>
              <a:rPr lang="en-US" sz="3200" dirty="0"/>
              <a:t> and 17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  <a:r>
              <a:rPr lang="en-US" sz="3200" dirty="0" smtClean="0"/>
              <a:t>centuries</a:t>
            </a:r>
            <a:endParaRPr lang="en-US" sz="3200" dirty="0"/>
          </a:p>
          <a:p>
            <a:pPr marL="109728" indent="0">
              <a:buNone/>
            </a:pPr>
            <a:r>
              <a:rPr lang="en-US" sz="3200" dirty="0" smtClean="0"/>
              <a:t>b</a:t>
            </a:r>
            <a:r>
              <a:rPr lang="en-US" sz="3200" dirty="0" smtClean="0"/>
              <a:t>) It </a:t>
            </a:r>
            <a:r>
              <a:rPr lang="en-US" sz="3200" dirty="0"/>
              <a:t>is definitely considered to be one of Shakespeare’s “late” plays</a:t>
            </a:r>
          </a:p>
          <a:p>
            <a:pPr marL="109728" indent="0">
              <a:buNone/>
            </a:pPr>
            <a:r>
              <a:rPr lang="en-US" sz="3200" dirty="0" smtClean="0"/>
              <a:t>c) It </a:t>
            </a:r>
            <a:r>
              <a:rPr lang="en-US" sz="3200" dirty="0"/>
              <a:t>marks the birth of modern psychological drama</a:t>
            </a:r>
          </a:p>
          <a:p>
            <a:pPr marL="109728" indent="0">
              <a:buNone/>
            </a:pPr>
            <a:r>
              <a:rPr lang="en-US" sz="3200" dirty="0" smtClean="0"/>
              <a:t>d) A </a:t>
            </a:r>
            <a:r>
              <a:rPr lang="en-US" sz="3200" dirty="0"/>
              <a:t>and C</a:t>
            </a:r>
          </a:p>
          <a:p>
            <a:pPr marL="109728" indent="0">
              <a:buNone/>
            </a:pPr>
            <a:r>
              <a:rPr lang="en-US" sz="3200" dirty="0" smtClean="0"/>
              <a:t>e) All </a:t>
            </a:r>
            <a:r>
              <a:rPr lang="en-US" sz="3200" dirty="0"/>
              <a:t>of the above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2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931091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Of </a:t>
            </a:r>
            <a:r>
              <a:rPr lang="en-US" dirty="0"/>
              <a:t>the following suitors hoping to win the love of Bianca, which one </a:t>
            </a:r>
            <a:r>
              <a:rPr lang="en-US" i="1" dirty="0"/>
              <a:t>does not</a:t>
            </a:r>
            <a:r>
              <a:rPr lang="en-US" dirty="0"/>
              <a:t> disguise himself as a tutor? 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Tranio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Gremio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c) </a:t>
            </a:r>
            <a:r>
              <a:rPr lang="en-US" dirty="0" err="1" smtClean="0"/>
              <a:t>Lucentio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d) </a:t>
            </a:r>
            <a:r>
              <a:rPr lang="en-US" dirty="0" err="1" smtClean="0"/>
              <a:t>Hortensio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e) </a:t>
            </a:r>
            <a:r>
              <a:rPr lang="en-US" dirty="0" err="1" smtClean="0"/>
              <a:t>Petruchio</a:t>
            </a:r>
            <a:r>
              <a:rPr lang="en-US" dirty="0" smtClean="0"/>
              <a:t> 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3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616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1_Angles</vt:lpstr>
      <vt:lpstr>Concourse</vt:lpstr>
      <vt:lpstr>It ain’t over till the readiness is all; or Preparing for the Final Exam</vt:lpstr>
      <vt:lpstr>PowerPoint Presentation</vt:lpstr>
      <vt:lpstr>PowerPoint Presentation</vt:lpstr>
      <vt:lpstr>PowerPoint Presentation</vt:lpstr>
      <vt:lpstr>PowerPoint Presentation</vt:lpstr>
      <vt:lpstr>Beginning in the Middle of Things  Part II: The 5 out of 7 Identification and Significance Passage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 DA!!!!!!!!!!!!!!!!!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ain’t over till the readiness is all; or Preparing for the Final Exam</dc:title>
  <dc:creator>Patricia Fumerton</dc:creator>
  <cp:lastModifiedBy>Patricia Fumerton</cp:lastModifiedBy>
  <cp:revision>10</cp:revision>
  <dcterms:created xsi:type="dcterms:W3CDTF">2016-06-01T05:59:35Z</dcterms:created>
  <dcterms:modified xsi:type="dcterms:W3CDTF">2016-06-01T22:04:49Z</dcterms:modified>
</cp:coreProperties>
</file>