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5" r:id="rId5"/>
    <p:sldId id="267" r:id="rId6"/>
    <p:sldId id="257" r:id="rId7"/>
    <p:sldId id="262" r:id="rId8"/>
    <p:sldId id="268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1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C07FA-04CE-48CC-8A3C-670672A4B9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9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2A1D9-ECD2-4569-8F29-5B2F1EEE55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65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ADE4-9596-42A9-9436-540147E51D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71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C5914-1634-429E-8D7F-DE58F2F8F4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53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984EE-08C8-4478-81DB-28155CCA1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11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744A7-FE29-4525-A617-C47995752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62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2D067-ECA9-402E-94F4-E60E8761F0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33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9070B-670B-40D2-8873-ECF8DB611E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37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02AA3-9B1E-4D2A-A0BB-AE33BBF78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95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EB988-7A8F-49D8-93C8-1BF802A128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7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8B8A3-7FB5-471C-BAF6-087DC753F9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24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D0F6B0-B624-4303-9061-BA35245183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oldemc.english.ucsb.edu/slideshows/SlideshowViewer.asp?FrameID=503&amp;ShowID=111" TargetMode="External"/><Relationship Id="rId13" Type="http://schemas.openxmlformats.org/officeDocument/2006/relationships/hyperlink" Target="http://emc.english.ucsb.edu/slideshows/SlideshowViewer.asp?FrameID=507&amp;ShowID=111" TargetMode="External"/><Relationship Id="rId3" Type="http://schemas.openxmlformats.org/officeDocument/2006/relationships/hyperlink" Target="http://emc.english.ucsb.edu/slideshows/SlideshowViewer.asp?ShowID=111&amp;FrameID=600" TargetMode="External"/><Relationship Id="rId7" Type="http://schemas.openxmlformats.org/officeDocument/2006/relationships/hyperlink" Target="http://emc.english.ucsb.edu/slideshows/SlideshowViewer.asp?FrameID=503&amp;ShowID=111" TargetMode="External"/><Relationship Id="rId12" Type="http://schemas.openxmlformats.org/officeDocument/2006/relationships/hyperlink" Target="http://oldemc.english.ucsb.edu/slideshows/SlideshowViewer.asp?FrameID=505&amp;ShowID=111" TargetMode="External"/><Relationship Id="rId2" Type="http://schemas.openxmlformats.org/officeDocument/2006/relationships/hyperlink" Target="http://oldemc.english.ucsb.edu/slideshows/SlideshowViewer.asp?ShowID=111&amp;FrameID=6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ldemc.english.ucsb.edu/slideshows/SlideshowViewer.asp?FrameID=506&amp;ShowID=111" TargetMode="External"/><Relationship Id="rId11" Type="http://schemas.openxmlformats.org/officeDocument/2006/relationships/hyperlink" Target="http://emc.english.ucsb.edu/slideshows/SlideshowViewer.asp?FrameID=505&amp;ShowID=111" TargetMode="External"/><Relationship Id="rId5" Type="http://schemas.openxmlformats.org/officeDocument/2006/relationships/hyperlink" Target="http://emc.english.ucsb.edu/slideshows/SlideshowViewer.asp?FrameID=506&amp;ShowID=111" TargetMode="External"/><Relationship Id="rId10" Type="http://schemas.openxmlformats.org/officeDocument/2006/relationships/hyperlink" Target="http://oldemc.english.ucsb.edu/slideshows/SlideshowViewer.asp?FrameID=1726&amp;ShowID=111" TargetMode="External"/><Relationship Id="rId4" Type="http://schemas.openxmlformats.org/officeDocument/2006/relationships/hyperlink" Target="../../../../../../../../../../../Local%20Settings/Temp/Sketch%20of%20the%20Swan%20Theater%20(by%20Johannes%20de%20Witt),%20c.%201596" TargetMode="External"/><Relationship Id="rId9" Type="http://schemas.openxmlformats.org/officeDocument/2006/relationships/hyperlink" Target="http://emc.english.ucsb.edu/slideshows/SlideshowViewer.asp?FrameID=1726&amp;ShowID=111" TargetMode="External"/><Relationship Id="rId14" Type="http://schemas.openxmlformats.org/officeDocument/2006/relationships/hyperlink" Target="http://oldemc.english.ucsb.edu/slideshows/SlideshowViewer.asp?FrameID=507&amp;ShowID=11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i="1"/>
              <a:t>Richard II</a:t>
            </a:r>
            <a:r>
              <a:rPr lang="en-US" altLang="en-US" b="1"/>
              <a:t>: </a:t>
            </a:r>
            <a:br>
              <a:rPr lang="en-US" altLang="en-US" b="1"/>
            </a:br>
            <a:r>
              <a:rPr lang="en-US" altLang="en-US" b="1"/>
              <a:t>From Ceremony to Farce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828800"/>
          </a:xfrm>
        </p:spPr>
        <p:txBody>
          <a:bodyPr/>
          <a:lstStyle/>
          <a:p>
            <a:pPr algn="l"/>
            <a:r>
              <a:rPr lang="en-US" altLang="en-US" sz="2800" u="sng"/>
              <a:t>What is the significance that in Gaunt’s long death-bed invocation of the old Chain of Being order, he finally introduces the verb to his sentence at l. 59: "</a:t>
            </a:r>
            <a:r>
              <a:rPr lang="en-US" altLang="en-US" sz="2800" b="1" u="sng"/>
              <a:t>Is</a:t>
            </a:r>
            <a:r>
              <a:rPr lang="en-US" altLang="en-US" sz="2800" u="sng"/>
              <a:t> now </a:t>
            </a:r>
            <a:r>
              <a:rPr lang="en-US" altLang="en-US" sz="2800" b="1" u="sng"/>
              <a:t>leas'd out</a:t>
            </a:r>
            <a:r>
              <a:rPr lang="en-US" altLang="en-US" sz="2800" u="sng"/>
              <a:t>“?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8458200" cy="3962400"/>
          </a:xfrm>
        </p:spPr>
        <p:txBody>
          <a:bodyPr/>
          <a:lstStyle/>
          <a:p>
            <a:pPr marL="609600" indent="-609600">
              <a:buFontTx/>
              <a:buAutoNum type="alphaUcParenR"/>
            </a:pPr>
            <a:r>
              <a:rPr lang="en-US" altLang="en-US" sz="2800"/>
              <a:t>The delayed verb stresses just how long-winded Gaunt is</a:t>
            </a:r>
          </a:p>
          <a:p>
            <a:pPr marL="609600" indent="-609600">
              <a:buFontTx/>
              <a:buAutoNum type="alphaUcParenR"/>
            </a:pPr>
            <a:r>
              <a:rPr lang="en-US" altLang="en-US" sz="2800"/>
              <a:t>The delayed verb stresses the destabilizing of being by its sudden detaching of land from established identity through “leasing”</a:t>
            </a:r>
          </a:p>
          <a:p>
            <a:pPr marL="609600" indent="-609600">
              <a:buFontTx/>
              <a:buAutoNum type="alphaUcParenR"/>
            </a:pPr>
            <a:r>
              <a:rPr lang="en-US" altLang="en-US" sz="2800"/>
              <a:t>The delayed verb shows how important it is for economics to finally enter into Gaunt’s and Richard’s vision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Ceremony Re-presented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b="1" dirty="0"/>
              <a:t>4.1.1-90 (pp. 74-78)</a:t>
            </a:r>
            <a:r>
              <a:rPr lang="en-US" altLang="en-US" sz="2800" dirty="0"/>
              <a:t> clearly evokes the gage scene that opens the play.</a:t>
            </a:r>
          </a:p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But it is left out of the BBC production.</a:t>
            </a:r>
          </a:p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Let’s enact it: we need </a:t>
            </a:r>
            <a:r>
              <a:rPr lang="en-US" altLang="en-US" sz="2800" dirty="0" smtClean="0"/>
              <a:t>8 volunteers (one non-speaking), </a:t>
            </a:r>
            <a:r>
              <a:rPr lang="en-US" altLang="en-US" sz="2800" dirty="0"/>
              <a:t>using books for gages. </a:t>
            </a:r>
            <a:r>
              <a:rPr lang="en-US" altLang="en-US" sz="2800" dirty="0" err="1" smtClean="0"/>
              <a:t>Aumerle</a:t>
            </a:r>
            <a:r>
              <a:rPr lang="en-US" altLang="en-US" sz="2800" dirty="0" smtClean="0"/>
              <a:t> and Fitzwater need </a:t>
            </a:r>
            <a:r>
              <a:rPr lang="en-US" altLang="en-US" sz="2800" dirty="0"/>
              <a:t>two books/gages. </a:t>
            </a:r>
            <a:r>
              <a:rPr lang="en-US" altLang="en-US" sz="2800" dirty="0">
                <a:sym typeface="Wingdings" pitchFamily="2" charset="2"/>
              </a:rPr>
              <a:t>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57400"/>
            <a:ext cx="8153400" cy="1630362"/>
          </a:xfrm>
        </p:spPr>
        <p:txBody>
          <a:bodyPr/>
          <a:lstStyle/>
          <a:p>
            <a:pPr algn="l"/>
            <a:r>
              <a:rPr lang="en-US" altLang="en-US" sz="2800" u="sng" dirty="0"/>
              <a:t>What is Shakespeare's most likely purpose in inserting this second gage scene at this point in the play?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487363"/>
          </a:xfrm>
        </p:spPr>
        <p:txBody>
          <a:bodyPr/>
          <a:lstStyle/>
          <a:p>
            <a:r>
              <a:rPr lang="en-US" altLang="en-US" sz="2800" b="1"/>
              <a:t>Conclusion:</a:t>
            </a:r>
            <a:r>
              <a:rPr lang="en-US" altLang="en-US" sz="40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the second gage scene represents the structure of the first but brings out the element of </a:t>
            </a:r>
            <a:r>
              <a:rPr lang="en-US" altLang="en-US" sz="2800" b="1"/>
              <a:t>show</a:t>
            </a:r>
          </a:p>
          <a:p>
            <a:pPr>
              <a:lnSpc>
                <a:spcPct val="90000"/>
              </a:lnSpc>
            </a:pPr>
            <a:endParaRPr lang="en-US" altLang="en-US" sz="2800" b="1"/>
          </a:p>
          <a:p>
            <a:pPr>
              <a:lnSpc>
                <a:spcPct val="90000"/>
              </a:lnSpc>
            </a:pPr>
            <a:r>
              <a:rPr lang="en-US" altLang="en-US" sz="2800"/>
              <a:t>all men are playing out a </a:t>
            </a:r>
            <a:r>
              <a:rPr lang="en-US" altLang="en-US" sz="2800" b="1"/>
              <a:t>political game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/>
          </a:p>
          <a:p>
            <a:pPr>
              <a:lnSpc>
                <a:spcPct val="90000"/>
              </a:lnSpc>
            </a:pPr>
            <a:r>
              <a:rPr lang="en-US" altLang="en-US" sz="2800"/>
              <a:t>oath-making becomes </a:t>
            </a:r>
            <a:r>
              <a:rPr lang="en-US" altLang="en-US" sz="2800" b="1"/>
              <a:t>farce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And the farce keeps being re-presented, as in the ridiculous scene put on by the Duke and Duchess of York for Bolingbroke in 5.3.23-145.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Bolingbroke’s comment about this “show”: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2800"/>
              <a:t>Our scene is alt’red from a serious thing,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2800"/>
              <a:t>And now changed to “the Beggar and the King”</a:t>
            </a:r>
          </a:p>
          <a:p>
            <a:pPr lvl="1" algn="r">
              <a:lnSpc>
                <a:spcPct val="90000"/>
              </a:lnSpc>
              <a:buFontTx/>
              <a:buNone/>
            </a:pPr>
            <a:r>
              <a:rPr lang="en-US" altLang="en-US"/>
              <a:t>(5.3.78-79)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848600" cy="182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What happens to Richard in the radically changing universe of the play where old Chain of Being values no longer apply?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2209800"/>
          </a:xfrm>
        </p:spPr>
        <p:txBody>
          <a:bodyPr/>
          <a:lstStyle/>
          <a:p>
            <a:r>
              <a:rPr lang="en-US" altLang="en-US" sz="2800" b="1" dirty="0"/>
              <a:t>Richard’s </a:t>
            </a:r>
            <a:r>
              <a:rPr lang="en-US" altLang="en-US" sz="2800" b="1" dirty="0" smtClean="0"/>
              <a:t>suffers a metaphorical destabilization of the old order in the language spoken about him directly after </a:t>
            </a:r>
            <a:r>
              <a:rPr lang="en-US" altLang="en-US" sz="2800" b="1" dirty="0"/>
              <a:t>Bolingbroke’s speech:</a:t>
            </a:r>
            <a:br>
              <a:rPr lang="en-US" altLang="en-US" sz="2800" b="1" dirty="0"/>
            </a:br>
            <a:r>
              <a:rPr lang="en-US" altLang="en-US" sz="2800" b="1" dirty="0"/>
              <a:t>3.3.61-70, p. </a:t>
            </a:r>
            <a:r>
              <a:rPr lang="en-US" altLang="en-US" sz="2800" b="1" dirty="0" smtClean="0"/>
              <a:t>64</a:t>
            </a:r>
            <a:endParaRPr lang="en-US" altLang="en-US" sz="28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267200"/>
            <a:ext cx="8001000" cy="1600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b="1" dirty="0" smtClean="0"/>
              <a:t>He then undergoes a literal</a:t>
            </a:r>
            <a:r>
              <a:rPr lang="en-US" altLang="en-US" sz="2800" b="1" dirty="0"/>
              <a:t>, physical </a:t>
            </a:r>
            <a:r>
              <a:rPr lang="en-US" altLang="en-US" sz="2800" b="1" dirty="0" smtClean="0"/>
              <a:t>descent from the battlements, </a:t>
            </a:r>
            <a:r>
              <a:rPr lang="en-US" altLang="en-US" sz="2800" b="1" dirty="0"/>
              <a:t>3.3.177-182, pp. 67-68</a:t>
            </a:r>
            <a:r>
              <a:rPr lang="en-US" altLang="en-US" sz="2800" b="1" dirty="0" smtClean="0"/>
              <a:t>.</a:t>
            </a:r>
            <a:endParaRPr lang="en-US" altLang="en-US" sz="2800" dirty="0" smtClean="0"/>
          </a:p>
        </p:txBody>
      </p:sp>
      <p:cxnSp>
        <p:nvCxnSpPr>
          <p:cNvPr id="5" name="Straight Arrow Connector 4"/>
          <p:cNvCxnSpPr>
            <a:stCxn id="14338" idx="2"/>
          </p:cNvCxnSpPr>
          <p:nvPr/>
        </p:nvCxnSpPr>
        <p:spPr>
          <a:xfrm>
            <a:off x="4495800" y="2819400"/>
            <a:ext cx="0" cy="1371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89038"/>
          </a:xfrm>
        </p:spPr>
        <p:txBody>
          <a:bodyPr/>
          <a:lstStyle/>
          <a:p>
            <a:r>
              <a:rPr lang="en-US" altLang="en-US" sz="3200" b="1"/>
              <a:t>The Structure of the Elizabethan Public Stage: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>
                <a:hlinkClick r:id="rId2"/>
              </a:rPr>
              <a:t>New Globe (</a:t>
            </a:r>
            <a:r>
              <a:rPr lang="en-US" altLang="en-US" sz="2800" dirty="0">
                <a:hlinkClick r:id="rId2"/>
              </a:rPr>
              <a:t>exterior</a:t>
            </a:r>
            <a:r>
              <a:rPr lang="en-US" altLang="en-US" sz="2800" dirty="0">
                <a:hlinkClick r:id="rId3"/>
              </a:rPr>
              <a:t>), 1996</a:t>
            </a:r>
            <a:endParaRPr lang="en-US" altLang="en-US" sz="2800" dirty="0"/>
          </a:p>
          <a:p>
            <a:r>
              <a:rPr lang="en-US" altLang="en-US" sz="2800" dirty="0">
                <a:hlinkClick r:id="rId4" action="ppaction://hlinkfile"/>
              </a:rPr>
              <a:t>Sketch of the Swan Theater (by Johannes de Witt), c. 1596</a:t>
            </a:r>
            <a:endParaRPr lang="en-US" altLang="en-US" sz="2800" dirty="0"/>
          </a:p>
          <a:p>
            <a:r>
              <a:rPr lang="en-US" altLang="en-US" sz="2800" dirty="0">
                <a:hlinkClick r:id="rId5"/>
              </a:rPr>
              <a:t>New </a:t>
            </a:r>
            <a:r>
              <a:rPr lang="en-US" altLang="en-US" sz="2800" dirty="0">
                <a:hlinkClick r:id="rId6"/>
              </a:rPr>
              <a:t>Globe (stage</a:t>
            </a:r>
            <a:r>
              <a:rPr lang="en-US" altLang="en-US" sz="2800" dirty="0">
                <a:hlinkClick r:id="rId5"/>
              </a:rPr>
              <a:t>), 1995</a:t>
            </a:r>
            <a:endParaRPr lang="en-US" altLang="en-US" sz="2800" dirty="0"/>
          </a:p>
          <a:p>
            <a:r>
              <a:rPr lang="en-US" altLang="en-US" sz="2800" dirty="0">
                <a:hlinkClick r:id="rId7"/>
              </a:rPr>
              <a:t>New Globe </a:t>
            </a:r>
            <a:r>
              <a:rPr lang="en-US" altLang="en-US" sz="2800" dirty="0">
                <a:hlinkClick r:id="rId8"/>
              </a:rPr>
              <a:t>(heavens</a:t>
            </a:r>
            <a:r>
              <a:rPr lang="en-US" altLang="en-US" sz="2800" dirty="0">
                <a:hlinkClick r:id="rId7"/>
              </a:rPr>
              <a:t>), 1996</a:t>
            </a:r>
            <a:endParaRPr lang="en-US" altLang="en-US" sz="2800" dirty="0"/>
          </a:p>
          <a:p>
            <a:r>
              <a:rPr lang="en-US" altLang="en-US" sz="2800" dirty="0">
                <a:hlinkClick r:id="rId9"/>
              </a:rPr>
              <a:t>Heavenly </a:t>
            </a:r>
            <a:r>
              <a:rPr lang="en-US" altLang="en-US" sz="2800" dirty="0" err="1">
                <a:hlinkClick r:id="rId10"/>
              </a:rPr>
              <a:t>masquer</a:t>
            </a:r>
            <a:r>
              <a:rPr lang="en-US" altLang="en-US" sz="2800" dirty="0">
                <a:hlinkClick r:id="rId10"/>
              </a:rPr>
              <a:t> </a:t>
            </a:r>
            <a:r>
              <a:rPr lang="en-US" altLang="en-US" sz="2800" dirty="0">
                <a:hlinkClick r:id="rId9"/>
              </a:rPr>
              <a:t>who might be lowered from the “heavens” (1605)</a:t>
            </a:r>
            <a:endParaRPr lang="en-US" altLang="en-US" sz="2800" dirty="0"/>
          </a:p>
          <a:p>
            <a:r>
              <a:rPr lang="en-US" altLang="en-US" sz="2800" dirty="0">
                <a:hlinkClick r:id="rId11"/>
              </a:rPr>
              <a:t>Sketch of </a:t>
            </a:r>
            <a:r>
              <a:rPr lang="en-US" altLang="en-US" sz="2800" dirty="0">
                <a:hlinkClick r:id="rId12"/>
              </a:rPr>
              <a:t>Globe</a:t>
            </a:r>
            <a:r>
              <a:rPr lang="en-US" altLang="en-US" sz="2800" dirty="0">
                <a:hlinkClick r:id="rId11"/>
              </a:rPr>
              <a:t> (heavens and </a:t>
            </a:r>
            <a:r>
              <a:rPr lang="en-US" altLang="en-US" sz="2800" dirty="0" err="1">
                <a:hlinkClick r:id="rId11"/>
              </a:rPr>
              <a:t>deux</a:t>
            </a:r>
            <a:r>
              <a:rPr lang="en-US" altLang="en-US" sz="2800" dirty="0">
                <a:hlinkClick r:id="rId11"/>
              </a:rPr>
              <a:t> ex </a:t>
            </a:r>
            <a:r>
              <a:rPr lang="en-US" altLang="en-US" sz="2800" dirty="0" err="1">
                <a:hlinkClick r:id="rId11"/>
              </a:rPr>
              <a:t>machina</a:t>
            </a:r>
            <a:r>
              <a:rPr lang="en-US" altLang="en-US" sz="2800" dirty="0">
                <a:hlinkClick r:id="rId11"/>
              </a:rPr>
              <a:t>)</a:t>
            </a:r>
            <a:endParaRPr lang="en-US" altLang="en-US" sz="2800" dirty="0"/>
          </a:p>
          <a:p>
            <a:r>
              <a:rPr lang="en-US" altLang="en-US" sz="2800" dirty="0">
                <a:hlinkClick r:id="rId13"/>
              </a:rPr>
              <a:t>New Globe (</a:t>
            </a:r>
            <a:r>
              <a:rPr lang="en-US" altLang="en-US" sz="2800" dirty="0">
                <a:hlinkClick r:id="rId14"/>
              </a:rPr>
              <a:t>sta</a:t>
            </a:r>
            <a:r>
              <a:rPr lang="en-US" altLang="en-US" sz="2800" dirty="0">
                <a:hlinkClick r:id="rId13"/>
              </a:rPr>
              <a:t>ge and galleries), 1997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2849563"/>
          </a:xfrm>
        </p:spPr>
        <p:txBody>
          <a:bodyPr/>
          <a:lstStyle/>
          <a:p>
            <a:pPr algn="l"/>
            <a:r>
              <a:rPr lang="en-US" altLang="en-US" sz="2800"/>
              <a:t>The overhanging canopy was called the “heavens” and the stage represented “the earth.”</a:t>
            </a:r>
            <a:br>
              <a:rPr lang="en-US" altLang="en-US" sz="2800"/>
            </a:b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 u="sng"/>
              <a:t>What did the yard or pit stand for where the groundlings stood?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3505200"/>
            <a:ext cx="5105400" cy="2514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UcParenR"/>
            </a:pPr>
            <a:r>
              <a:rPr lang="en-US" altLang="en-US" sz="2800"/>
              <a:t>Street</a:t>
            </a:r>
          </a:p>
          <a:p>
            <a:pPr marL="609600" indent="-609600">
              <a:lnSpc>
                <a:spcPct val="90000"/>
              </a:lnSpc>
              <a:buFontTx/>
              <a:buAutoNum type="alphaUcParenR"/>
            </a:pPr>
            <a:r>
              <a:rPr lang="en-US" altLang="en-US" sz="2800"/>
              <a:t>Hell</a:t>
            </a:r>
          </a:p>
          <a:p>
            <a:pPr marL="609600" indent="-609600">
              <a:lnSpc>
                <a:spcPct val="90000"/>
              </a:lnSpc>
              <a:buFontTx/>
              <a:buAutoNum type="alphaUcParenR"/>
            </a:pPr>
            <a:r>
              <a:rPr lang="en-US" altLang="en-US" sz="2800"/>
              <a:t>Field</a:t>
            </a:r>
          </a:p>
          <a:p>
            <a:pPr marL="609600" indent="-609600">
              <a:lnSpc>
                <a:spcPct val="90000"/>
              </a:lnSpc>
              <a:buFontTx/>
              <a:buAutoNum type="alphaUcParenR"/>
            </a:pPr>
            <a:r>
              <a:rPr lang="en-US" altLang="en-US" sz="2800"/>
              <a:t>Parlor</a:t>
            </a:r>
          </a:p>
          <a:p>
            <a:pPr marL="609600" indent="-609600">
              <a:lnSpc>
                <a:spcPct val="90000"/>
              </a:lnSpc>
              <a:buFontTx/>
              <a:buAutoNum type="alphaUcParenR"/>
            </a:pPr>
            <a:r>
              <a:rPr lang="en-US" altLang="en-US" sz="2800"/>
              <a:t>Slum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86800" cy="6477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On his downward trajectory from his high </a:t>
            </a:r>
            <a:r>
              <a:rPr lang="en-US" altLang="en-US" sz="2800" i="1"/>
              <a:t>place</a:t>
            </a:r>
            <a:r>
              <a:rPr lang="en-US" altLang="en-US" sz="2800"/>
              <a:t> as King, Richard comes to understand “Perspectural" destabilization: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He comes to see his ordered universe (ordered by the old concept of the Chain of Being) as itself a “mere” fabricated </a:t>
            </a:r>
            <a:r>
              <a:rPr lang="en-US" altLang="en-US" sz="2800" b="1"/>
              <a:t>conceit</a:t>
            </a:r>
            <a:r>
              <a:rPr lang="en-US" altLang="en-US" sz="2800"/>
              <a:t>, or maskedness.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He comes to see himself as mere </a:t>
            </a:r>
            <a:r>
              <a:rPr lang="en-US" altLang="en-US" sz="2800" b="1"/>
              <a:t>story</a:t>
            </a:r>
            <a:r>
              <a:rPr lang="en-US" altLang="en-US" sz="2800"/>
              <a:t>, a “representation,” increasingly </a:t>
            </a:r>
            <a:r>
              <a:rPr lang="en-US" altLang="en-US" sz="2800" b="1"/>
              <a:t>open</a:t>
            </a:r>
            <a:r>
              <a:rPr lang="en-US" altLang="en-US" sz="2800"/>
              <a:t> to interpretation.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And, in viewing his reign thus awry, he comes to see the grievous skull in the picture of his ordered universe (his own </a:t>
            </a:r>
            <a:r>
              <a:rPr lang="en-US" altLang="en-US" sz="2800" b="1"/>
              <a:t>mortality</a:t>
            </a:r>
            <a:r>
              <a:rPr lang="en-US" altLang="en-US" sz="2800"/>
              <a:t>); </a:t>
            </a:r>
            <a:r>
              <a:rPr lang="en-US" altLang="en-US" sz="2800" b="1"/>
              <a:t>3.2.144-77, pp. 58-59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/>
              <a:t>Richard loses his sense of stable self, which is prelude to his losing</a:t>
            </a:r>
          </a:p>
          <a:p>
            <a:pPr>
              <a:buFontTx/>
              <a:buNone/>
            </a:pPr>
            <a:endParaRPr lang="en-US" altLang="en-US" sz="2800"/>
          </a:p>
          <a:p>
            <a:r>
              <a:rPr lang="en-US" altLang="en-US" sz="2800"/>
              <a:t>His </a:t>
            </a:r>
            <a:r>
              <a:rPr lang="en-US" altLang="en-US" sz="2800" b="1"/>
              <a:t>place</a:t>
            </a:r>
            <a:r>
              <a:rPr lang="en-US" altLang="en-US" sz="2800"/>
              <a:t> (King)</a:t>
            </a:r>
          </a:p>
          <a:p>
            <a:endParaRPr lang="en-US" altLang="en-US" sz="2800"/>
          </a:p>
          <a:p>
            <a:r>
              <a:rPr lang="en-US" altLang="en-US" sz="2800"/>
              <a:t>His </a:t>
            </a:r>
            <a:r>
              <a:rPr lang="en-US" altLang="en-US" sz="2800" b="1"/>
              <a:t>name</a:t>
            </a:r>
            <a:r>
              <a:rPr lang="en-US" altLang="en-US" sz="2800"/>
              <a:t> (speaking of himself in the third person, he says, “Must he lose / The name of king? A God’s name, let it go” (3.3.144-145, p. 33)</a:t>
            </a:r>
          </a:p>
          <a:p>
            <a:endParaRPr lang="en-US" altLang="en-US" sz="2800"/>
          </a:p>
          <a:p>
            <a:r>
              <a:rPr lang="en-US" altLang="en-US" sz="2800"/>
              <a:t>His </a:t>
            </a:r>
            <a:r>
              <a:rPr lang="en-US" altLang="en-US" sz="2800" b="1"/>
              <a:t>very being</a:t>
            </a:r>
            <a:r>
              <a:rPr lang="en-US" altLang="en-US" sz="2800"/>
              <a:t>, as he becomes at the opening of Act 4, “</a:t>
            </a:r>
            <a:r>
              <a:rPr lang="en-US" altLang="en-US" sz="2800" b="1"/>
              <a:t>nothing</a:t>
            </a:r>
            <a:r>
              <a:rPr lang="en-US" altLang="en-US" sz="2800"/>
              <a:t>” (l. 200, p. 81)</a:t>
            </a:r>
          </a:p>
          <a:p>
            <a:pPr lvl="1"/>
            <a:r>
              <a:rPr lang="en-US" altLang="en-US" b="1"/>
              <a:t>“Ay, no; no, ay: for I must nothing be”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838200"/>
          </a:xfrm>
        </p:spPr>
        <p:txBody>
          <a:bodyPr/>
          <a:lstStyle/>
          <a:p>
            <a:r>
              <a:rPr lang="en-US" altLang="en-US" sz="2800" b="1"/>
              <a:t>“Ay, no; no, ay: for I must nothing be”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u="sng" dirty="0"/>
              <a:t>Could someone come up and write out on the board a possible translation of the first words of this </a:t>
            </a:r>
            <a:r>
              <a:rPr lang="en-US" altLang="en-US" sz="2800" u="sng" dirty="0" smtClean="0"/>
              <a:t>line (up to the colon)?</a:t>
            </a:r>
            <a:endParaRPr lang="en-US" altLang="en-US" sz="2800" u="sng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90600" y="3173413"/>
            <a:ext cx="69342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/>
              <a:t>Possible interpretations of “Ay, no; no ay”:</a:t>
            </a:r>
          </a:p>
          <a:p>
            <a:endParaRPr lang="en-US" altLang="en-US" sz="2800"/>
          </a:p>
          <a:p>
            <a:pPr>
              <a:buFontTx/>
              <a:buAutoNum type="arabicPeriod"/>
            </a:pPr>
            <a:r>
              <a:rPr lang="en-US" altLang="en-US" sz="2800"/>
              <a:t>  Yes, no; no, yes</a:t>
            </a:r>
          </a:p>
          <a:p>
            <a:pPr>
              <a:buFontTx/>
              <a:buAutoNum type="arabicPeriod"/>
            </a:pPr>
            <a:r>
              <a:rPr lang="en-US" altLang="en-US" sz="2800"/>
              <a:t>  Yes, no; no I</a:t>
            </a:r>
          </a:p>
          <a:p>
            <a:pPr>
              <a:buFontTx/>
              <a:buAutoNum type="arabicPeriod"/>
            </a:pPr>
            <a:r>
              <a:rPr lang="en-US" altLang="en-US" sz="2800"/>
              <a:t>  I, no; no, I</a:t>
            </a:r>
          </a:p>
          <a:p>
            <a:pPr>
              <a:buFontTx/>
              <a:buAutoNum type="arabicPeriod"/>
            </a:pPr>
            <a:r>
              <a:rPr lang="en-US" altLang="en-US" sz="2800"/>
              <a:t>  I know no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2362200"/>
          </a:xfrm>
        </p:spPr>
        <p:txBody>
          <a:bodyPr/>
          <a:lstStyle/>
          <a:p>
            <a:pPr algn="l"/>
            <a:r>
              <a:rPr lang="en-US" altLang="en-US" sz="2800"/>
              <a:t>In his death-bed speech, John of Gaunt reproaches the King, nostalgically invoking the old Chain of Being order: </a:t>
            </a:r>
            <a:r>
              <a:rPr lang="en-US" altLang="en-US" sz="2800" b="1"/>
              <a:t>2.1.1-68 (pp. 28-29)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1981200"/>
          </a:xfrm>
        </p:spPr>
        <p:txBody>
          <a:bodyPr/>
          <a:lstStyle/>
          <a:p>
            <a:r>
              <a:rPr lang="en-US" altLang="en-US" sz="2800" dirty="0"/>
              <a:t>This speech belongs to the world of the first tournament: a ceremonious, static, corporate world (a chain of being).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C3300"/>
      </a:hlink>
      <a:folHlink>
        <a:srgbClr val="CC33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3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732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Richard II:  From Ceremony to Farce</vt:lpstr>
      <vt:lpstr>PowerPoint Presentation</vt:lpstr>
      <vt:lpstr>Richard’s suffers a metaphorical destabilization of the old order in the language spoken about him directly after Bolingbroke’s speech: 3.3.61-70, p. 64</vt:lpstr>
      <vt:lpstr>The Structure of the Elizabethan Public Stage:</vt:lpstr>
      <vt:lpstr>The overhanging canopy was called the “heavens” and the stage represented “the earth.”  What did the yard or pit stand for where the groundlings stood?</vt:lpstr>
      <vt:lpstr>PowerPoint Presentation</vt:lpstr>
      <vt:lpstr>PowerPoint Presentation</vt:lpstr>
      <vt:lpstr>“Ay, no; no, ay: for I must nothing be”</vt:lpstr>
      <vt:lpstr>In his death-bed speech, John of Gaunt reproaches the King, nostalgically invoking the old Chain of Being order: 2.1.1-68 (pp. 28-29)</vt:lpstr>
      <vt:lpstr>What is the significance that in Gaunt’s long death-bed invocation of the old Chain of Being order, he finally introduces the verb to his sentence at l. 59: "Is now leas'd out“?</vt:lpstr>
      <vt:lpstr>Ceremony Re-presented</vt:lpstr>
      <vt:lpstr>What is Shakespeare's most likely purpose in inserting this second gage scene at this point in the play?</vt:lpstr>
      <vt:lpstr>Conclusion: </vt:lpstr>
    </vt:vector>
  </TitlesOfParts>
  <Company>UCSB English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 last 4 sections of lecture 6</dc:title>
  <dc:creator>Patricia Fumerton</dc:creator>
  <cp:lastModifiedBy>Patricia Fumerton</cp:lastModifiedBy>
  <cp:revision>32</cp:revision>
  <dcterms:created xsi:type="dcterms:W3CDTF">2010-01-21T02:28:12Z</dcterms:created>
  <dcterms:modified xsi:type="dcterms:W3CDTF">2016-04-19T17:10:21Z</dcterms:modified>
</cp:coreProperties>
</file>